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1"/>
  </p:sldMasterIdLst>
  <p:notesMasterIdLst>
    <p:notesMasterId r:id="rId15"/>
  </p:notesMasterIdLst>
  <p:sldIdLst>
    <p:sldId id="256" r:id="rId2"/>
    <p:sldId id="257" r:id="rId3"/>
    <p:sldId id="271" r:id="rId4"/>
    <p:sldId id="259" r:id="rId5"/>
    <p:sldId id="273" r:id="rId6"/>
    <p:sldId id="275" r:id="rId7"/>
    <p:sldId id="263" r:id="rId8"/>
    <p:sldId id="264" r:id="rId9"/>
    <p:sldId id="266" r:id="rId10"/>
    <p:sldId id="274" r:id="rId11"/>
    <p:sldId id="267" r:id="rId12"/>
    <p:sldId id="268" r:id="rId13"/>
    <p:sldId id="270" r:id="rId1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38" autoAdjust="0"/>
  </p:normalViewPr>
  <p:slideViewPr>
    <p:cSldViewPr>
      <p:cViewPr>
        <p:scale>
          <a:sx n="80" d="100"/>
          <a:sy n="80" d="100"/>
        </p:scale>
        <p:origin x="-1866" y="-34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5BDE3A-7ED1-4DF4-AD76-5B3EBEC338AE}" type="datetimeFigureOut">
              <a:rPr kumimoji="1" lang="ja-JP" altLang="en-US" smtClean="0"/>
              <a:pPr/>
              <a:t>2014/2/4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6579B6-159A-42EA-8F4A-7A80144AFB17}" type="slidenum">
              <a:rPr kumimoji="1" lang="ja-JP" altLang="en-US" smtClean="0"/>
              <a:pPr/>
              <a:t>‹#›</a:t>
            </a:fld>
            <a:endParaRPr kumimoji="1" lang="ja-JP" altLang="en-US"/>
          </a:p>
        </p:txBody>
      </p:sp>
    </p:spTree>
    <p:extLst>
      <p:ext uri="{BB962C8B-B14F-4D97-AF65-F5344CB8AC3E}">
        <p14:creationId xmlns:p14="http://schemas.microsoft.com/office/powerpoint/2010/main" val="35621606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109728" indent="0">
              <a:buNone/>
            </a:pPr>
            <a:r>
              <a:rPr lang="ja-JP" altLang="en-US" dirty="0" smtClean="0"/>
              <a:t>手法は，</a:t>
            </a:r>
            <a:r>
              <a:rPr lang="en-US" altLang="ja-JP" dirty="0" smtClean="0"/>
              <a:t>2</a:t>
            </a:r>
            <a:r>
              <a:rPr lang="ja-JP" altLang="en-US" dirty="0" err="1" smtClean="0"/>
              <a:t>つの</a:t>
            </a:r>
            <a:r>
              <a:rPr lang="ja-JP" altLang="en-US" dirty="0" smtClean="0"/>
              <a:t>サービスを組み合わせます</a:t>
            </a:r>
            <a:endParaRPr lang="en-US" altLang="ja-JP" dirty="0" smtClean="0"/>
          </a:p>
          <a:p>
            <a:pPr marL="109728" indent="0">
              <a:buNone/>
            </a:pPr>
            <a:r>
              <a:rPr lang="ja-JP" altLang="en-US" dirty="0" smtClean="0"/>
              <a:t>目的のシステムを具体化させるとこうなります．</a:t>
            </a:r>
            <a:endParaRPr lang="en-US" altLang="ja-JP" dirty="0" smtClean="0"/>
          </a:p>
          <a:p>
            <a:pPr marL="109728" indent="0">
              <a:buNone/>
            </a:pPr>
            <a:r>
              <a:rPr lang="ja-JP" altLang="en-US" dirty="0" smtClean="0"/>
              <a:t>まず，地図の表示と経路には</a:t>
            </a:r>
            <a:r>
              <a:rPr lang="en-US" altLang="ja-JP" dirty="0" smtClean="0"/>
              <a:t>Google Maps</a:t>
            </a:r>
            <a:r>
              <a:rPr lang="ja-JP" altLang="en-US" dirty="0" smtClean="0"/>
              <a:t>のディレクションサービスを利用します．ディレクションサービスとは道案内のことです．</a:t>
            </a:r>
            <a:endParaRPr lang="en-US" altLang="ja-JP" dirty="0" smtClean="0"/>
          </a:p>
          <a:p>
            <a:pPr marL="109728" indent="0">
              <a:buNone/>
            </a:pPr>
            <a:r>
              <a:rPr lang="ja-JP" altLang="en-US" dirty="0" smtClean="0"/>
              <a:t>次に，経路上周辺の情報は，</a:t>
            </a:r>
            <a:r>
              <a:rPr lang="en-US" altLang="ja-JP" dirty="0" smtClean="0"/>
              <a:t>Twitter</a:t>
            </a:r>
            <a:r>
              <a:rPr lang="ja-JP" altLang="en-US" dirty="0" smtClean="0"/>
              <a:t>の位置情報付きツイートを，位置を指定して検索します．</a:t>
            </a:r>
            <a:r>
              <a:rPr lang="en-US" altLang="ja-JP" dirty="0" smtClean="0"/>
              <a:t> </a:t>
            </a:r>
          </a:p>
          <a:p>
            <a:pPr marL="109728" marR="0" lvl="0" indent="0" algn="l" defTabSz="914400" rtl="0" eaLnBrk="1" fontAlgn="auto" latinLnBrk="0" hangingPunct="1">
              <a:lnSpc>
                <a:spcPct val="100000"/>
              </a:lnSpc>
              <a:spcBef>
                <a:spcPts val="0"/>
              </a:spcBef>
              <a:spcAft>
                <a:spcPts val="0"/>
              </a:spcAft>
              <a:buClrTx/>
              <a:buSzTx/>
              <a:buFontTx/>
              <a:buNone/>
              <a:tabLst/>
              <a:defRPr/>
            </a:pPr>
            <a:r>
              <a:rPr lang="en-US" altLang="ja-JP" dirty="0" smtClean="0"/>
              <a:t>Google Maps</a:t>
            </a:r>
            <a:r>
              <a:rPr lang="ja-JP" altLang="en-US" dirty="0" smtClean="0"/>
              <a:t>のディレクションサービスと</a:t>
            </a:r>
            <a:r>
              <a:rPr lang="en-US" altLang="ja-JP" dirty="0" smtClean="0"/>
              <a:t>Twitter</a:t>
            </a:r>
            <a:r>
              <a:rPr lang="ja-JP" altLang="en-US" dirty="0" smtClean="0"/>
              <a:t>の位置を指定して検索するサービス．</a:t>
            </a:r>
            <a:endParaRPr lang="en-US" altLang="ja-JP" dirty="0" smtClean="0"/>
          </a:p>
          <a:p>
            <a:pPr marL="109728" indent="0">
              <a:buNone/>
            </a:pPr>
            <a:r>
              <a:rPr lang="ja-JP" altLang="en-US" dirty="0" smtClean="0"/>
              <a:t>それぞれ</a:t>
            </a:r>
            <a:r>
              <a:rPr lang="en-US" altLang="ja-JP" dirty="0" smtClean="0"/>
              <a:t>2</a:t>
            </a:r>
            <a:r>
              <a:rPr lang="ja-JP" altLang="en-US" dirty="0" err="1" smtClean="0"/>
              <a:t>つの</a:t>
            </a:r>
            <a:r>
              <a:rPr lang="ja-JP" altLang="en-US" dirty="0" smtClean="0"/>
              <a:t>サービスを組み合わせることで，目的のカーナビゲーションが開発できると思いました．</a:t>
            </a:r>
            <a:endParaRPr kumimoji="1" lang="ja-JP" altLang="en-US" dirty="0" smtClean="0"/>
          </a:p>
          <a:p>
            <a:endParaRPr kumimoji="1" lang="ja-JP" altLang="en-US" dirty="0" smtClean="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10</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早速ですが，プログラムの作成に移ります</a:t>
            </a:r>
            <a:endParaRPr kumimoji="1" lang="en-US" altLang="ja-JP" dirty="0" smtClean="0"/>
          </a:p>
          <a:p>
            <a:r>
              <a:rPr kumimoji="1" lang="ja-JP" altLang="en-US" dirty="0" smtClean="0"/>
              <a:t>それぞれのサービスの働きを細分化したものになります．</a:t>
            </a:r>
            <a:endParaRPr kumimoji="1" lang="en-US" altLang="ja-JP" dirty="0" smtClean="0"/>
          </a:p>
          <a:p>
            <a:r>
              <a:rPr kumimoji="1" lang="ja-JP" altLang="en-US" dirty="0" smtClean="0"/>
              <a:t>グーグルマップは</a:t>
            </a:r>
            <a:endParaRPr kumimoji="1" lang="en-US" altLang="ja-JP" dirty="0" smtClean="0"/>
          </a:p>
          <a:p>
            <a:r>
              <a:rPr kumimoji="1" lang="ja-JP" altLang="en-US" dirty="0" smtClean="0"/>
              <a:t>①地図を表示する</a:t>
            </a:r>
            <a:endParaRPr kumimoji="1" lang="en-US" altLang="ja-JP" dirty="0" smtClean="0"/>
          </a:p>
          <a:p>
            <a:r>
              <a:rPr kumimoji="1" lang="ja-JP" altLang="en-US" dirty="0" smtClean="0"/>
              <a:t>②現在位置を取得する</a:t>
            </a:r>
            <a:endParaRPr kumimoji="1" lang="en-US" altLang="ja-JP" dirty="0" smtClean="0"/>
          </a:p>
          <a:p>
            <a:r>
              <a:rPr kumimoji="1" lang="ja-JP" altLang="en-US" dirty="0" smtClean="0"/>
              <a:t>③ルートを検索・案内する</a:t>
            </a:r>
            <a:endParaRPr kumimoji="1" lang="en-US" altLang="ja-JP" dirty="0" smtClean="0"/>
          </a:p>
          <a:p>
            <a:r>
              <a:rPr kumimoji="1" lang="ja-JP" altLang="en-US" dirty="0" smtClean="0"/>
              <a:t>ツイッターは</a:t>
            </a:r>
            <a:endParaRPr kumimoji="1" lang="en-US" altLang="ja-JP" dirty="0" smtClean="0"/>
          </a:p>
          <a:p>
            <a:r>
              <a:rPr kumimoji="1" lang="ja-JP" altLang="en-US" dirty="0" smtClean="0"/>
              <a:t>④個人を認証する</a:t>
            </a:r>
            <a:endParaRPr kumimoji="1" lang="en-US" altLang="ja-JP" dirty="0" smtClean="0"/>
          </a:p>
          <a:p>
            <a:r>
              <a:rPr kumimoji="1" lang="ja-JP" altLang="en-US" dirty="0" smtClean="0"/>
              <a:t>⑤位置を指定して検索する</a:t>
            </a:r>
            <a:endParaRPr kumimoji="1" lang="en-US" altLang="ja-JP" dirty="0" smtClean="0"/>
          </a:p>
          <a:p>
            <a:r>
              <a:rPr kumimoji="1" lang="ja-JP" altLang="en-US" dirty="0" smtClean="0"/>
              <a:t>⑥ツイートを表示する</a:t>
            </a:r>
            <a:endParaRPr kumimoji="1" lang="en-US" altLang="ja-JP" dirty="0" smtClean="0"/>
          </a:p>
          <a:p>
            <a:r>
              <a:rPr kumimoji="1" lang="ja-JP" altLang="en-US" dirty="0" smtClean="0"/>
              <a:t>①から⑥のプログラムを組み合わせてシステムを作成しました．</a:t>
            </a:r>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現在地から目的地までの経路上の</a:t>
            </a:r>
            <a:r>
              <a:rPr kumimoji="1" lang="en-US" altLang="ja-JP" dirty="0" smtClean="0"/>
              <a:t>Twitter</a:t>
            </a:r>
            <a:r>
              <a:rPr kumimoji="1" lang="ja-JP" altLang="en-US" dirty="0" smtClean="0"/>
              <a:t>のつぶやきを収集し．表示するアプリケーションのプロトタイプ画面である．経路上に複数ある赤い円の範囲のツイートを収集し，表示出来るようなっている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E86579B6-159A-42EA-8F4A-7A80144AFB17}" type="slidenum">
              <a:rPr kumimoji="1" lang="ja-JP" altLang="en-US" smtClean="0"/>
              <a:pPr/>
              <a:t>12</a:t>
            </a:fld>
            <a:endParaRPr kumimoji="1" lang="ja-JP" altLang="en-US"/>
          </a:p>
        </p:txBody>
      </p:sp>
    </p:spTree>
    <p:extLst>
      <p:ext uri="{BB962C8B-B14F-4D97-AF65-F5344CB8AC3E}">
        <p14:creationId xmlns:p14="http://schemas.microsoft.com/office/powerpoint/2010/main" val="2783110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結論は</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0" dirty="0" smtClean="0"/>
              <a:t>ご覧</a:t>
            </a:r>
            <a:r>
              <a:rPr lang="ja-JP" altLang="en-US" b="0" dirty="0" smtClean="0"/>
              <a:t>の通り，システムは無事に作動</a:t>
            </a:r>
            <a:r>
              <a:rPr lang="ja-JP" altLang="en-US" b="0" dirty="0" smtClean="0"/>
              <a:t>しました．目的</a:t>
            </a:r>
            <a:r>
              <a:rPr lang="ja-JP" altLang="en-US" b="0" dirty="0" smtClean="0"/>
              <a:t>にある「収集するツイートの対象を，自動車が通行する予定の経路上のみに制限する」というアイデアは実現しました</a:t>
            </a:r>
            <a:r>
              <a:rPr lang="ja-JP" altLang="en-US" b="0" dirty="0" smtClean="0"/>
              <a:t>．</a:t>
            </a:r>
            <a:endParaRPr lang="en-US" altLang="ja-JP"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0" dirty="0" smtClean="0"/>
              <a:t>それ</a:t>
            </a:r>
            <a:r>
              <a:rPr lang="ja-JP" altLang="en-US" b="0" dirty="0" smtClean="0"/>
              <a:t>に</a:t>
            </a:r>
            <a:r>
              <a:rPr lang="ja-JP" altLang="en-US" b="0" dirty="0" smtClean="0"/>
              <a:t>よってドライブルートアシスト</a:t>
            </a:r>
            <a:r>
              <a:rPr lang="ja-JP" altLang="en-US" b="0" dirty="0" smtClean="0"/>
              <a:t>のためのツイート収集システム</a:t>
            </a:r>
            <a:r>
              <a:rPr lang="ja-JP" altLang="en-US" b="0" dirty="0" smtClean="0"/>
              <a:t>のベース</a:t>
            </a:r>
            <a:r>
              <a:rPr lang="ja-JP" altLang="en-US" b="0" dirty="0" smtClean="0"/>
              <a:t>となるプログラムが完成しました．</a:t>
            </a:r>
          </a:p>
          <a:p>
            <a:r>
              <a:rPr lang="en-US" altLang="ja-JP" sz="1200" dirty="0" smtClean="0"/>
              <a:t>2</a:t>
            </a:r>
            <a:r>
              <a:rPr lang="ja-JP" altLang="en-US" sz="1200" dirty="0" err="1" smtClean="0"/>
              <a:t>つの</a:t>
            </a:r>
            <a:r>
              <a:rPr lang="ja-JP" altLang="en-US" sz="1200" dirty="0" smtClean="0"/>
              <a:t>サービスの，</a:t>
            </a:r>
            <a:r>
              <a:rPr lang="en-US" altLang="ja-JP" sz="1200" dirty="0" smtClean="0"/>
              <a:t>Google Maps</a:t>
            </a:r>
            <a:r>
              <a:rPr lang="ja-JP" altLang="en-US" sz="1200" dirty="0" smtClean="0"/>
              <a:t>のディレクションサービスと</a:t>
            </a:r>
            <a:r>
              <a:rPr lang="en-US" altLang="ja-JP" sz="1200" dirty="0" smtClean="0"/>
              <a:t>Twitter</a:t>
            </a:r>
            <a:r>
              <a:rPr lang="ja-JP" altLang="en-US" sz="1200" dirty="0" smtClean="0"/>
              <a:t>の</a:t>
            </a:r>
            <a:r>
              <a:rPr lang="en-US" altLang="ja-JP" sz="1200" dirty="0" smtClean="0"/>
              <a:t>r</a:t>
            </a:r>
            <a:r>
              <a:rPr lang="ja-JP" altLang="en-US" sz="1200" dirty="0" smtClean="0"/>
              <a:t>位置を指定して検索するサービス，を組み合わせること</a:t>
            </a:r>
            <a:r>
              <a:rPr lang="ja-JP" altLang="en-US" sz="1200" dirty="0" smtClean="0"/>
              <a:t>は</a:t>
            </a:r>
            <a:r>
              <a:rPr lang="ja-JP" altLang="en-US" sz="1200" dirty="0" smtClean="0">
                <a:solidFill>
                  <a:srgbClr val="FF0000"/>
                </a:solidFill>
              </a:rPr>
              <a:t>完成した</a:t>
            </a:r>
            <a:r>
              <a:rPr lang="ja-JP" altLang="en-US" sz="1200" dirty="0" smtClean="0"/>
              <a:t>．</a:t>
            </a:r>
            <a:endParaRPr lang="en-US" altLang="ja-JP" sz="1200" dirty="0" smtClean="0"/>
          </a:p>
          <a:p>
            <a:r>
              <a:rPr lang="ja-JP" altLang="en-US" sz="1200" dirty="0" smtClean="0"/>
              <a:t>既存の自動車でもコミュニケーション支援するシステムを搭載でき，経路上の交通状況が分かるようになり，運転が楽しくなることや社会全体の渋滞などの交通障害が緩和されることが期待される．</a:t>
            </a:r>
            <a:endParaRPr lang="en-US" altLang="ja-JP" sz="1200" dirty="0" smtClean="0"/>
          </a:p>
          <a:p>
            <a:pPr marL="109728" indent="0">
              <a:buNone/>
            </a:pPr>
            <a:endParaRPr lang="en-US" altLang="ja-JP" sz="1200" dirty="0" smtClean="0"/>
          </a:p>
          <a:p>
            <a:pPr marL="109728" indent="0">
              <a:buNone/>
            </a:pPr>
            <a:endParaRPr lang="en-US" altLang="ja-JP" sz="1200" dirty="0" smtClean="0"/>
          </a:p>
          <a:p>
            <a:pPr marL="109728" indent="0">
              <a:buNone/>
            </a:pPr>
            <a:r>
              <a:rPr lang="ja-JP" altLang="en-US" sz="1200" dirty="0" smtClean="0"/>
              <a:t>今後</a:t>
            </a:r>
            <a:r>
              <a:rPr lang="ja-JP" altLang="en-US" sz="1200" dirty="0" smtClean="0"/>
              <a:t>は運転者が運転中に使いやすいようにするための改良が必要．</a:t>
            </a:r>
            <a:endParaRPr lang="ja-JP" altLang="en-US" sz="9600" dirty="0" smtClean="0"/>
          </a:p>
          <a:p>
            <a:pPr marL="109728" indent="0">
              <a:buNone/>
            </a:pPr>
            <a:r>
              <a:rPr lang="ja-JP" altLang="en-US" sz="9600" dirty="0" smtClean="0"/>
              <a:t>・</a:t>
            </a:r>
            <a:r>
              <a:rPr lang="ja-JP" altLang="en-US" sz="1200" dirty="0" smtClean="0"/>
              <a:t>ツイートの表示</a:t>
            </a:r>
          </a:p>
          <a:p>
            <a:pPr marL="109728" indent="0">
              <a:buNone/>
            </a:pPr>
            <a:r>
              <a:rPr lang="ja-JP" altLang="en-US" sz="1200" dirty="0" smtClean="0"/>
              <a:t>・ルートの読みあげ</a:t>
            </a:r>
            <a:endParaRPr kumimoji="1" lang="ja-JP" altLang="en-US" dirty="0"/>
          </a:p>
        </p:txBody>
      </p:sp>
      <p:sp>
        <p:nvSpPr>
          <p:cNvPr id="4" name="スライド番号プレースホルダー 3"/>
          <p:cNvSpPr>
            <a:spLocks noGrp="1"/>
          </p:cNvSpPr>
          <p:nvPr>
            <p:ph type="sldNum" sz="quarter" idx="10"/>
          </p:nvPr>
        </p:nvSpPr>
        <p:spPr/>
        <p:txBody>
          <a:bodyPr/>
          <a:lstStyle/>
          <a:p>
            <a:fld id="{E86579B6-159A-42EA-8F4A-7A80144AFB17}" type="slidenum">
              <a:rPr kumimoji="1" lang="ja-JP" altLang="en-US" smtClean="0"/>
              <a:pPr/>
              <a:t>13</a:t>
            </a:fld>
            <a:endParaRPr kumimoji="1" lang="ja-JP" altLang="en-US"/>
          </a:p>
        </p:txBody>
      </p:sp>
    </p:spTree>
    <p:extLst>
      <p:ext uri="{BB962C8B-B14F-4D97-AF65-F5344CB8AC3E}">
        <p14:creationId xmlns:p14="http://schemas.microsoft.com/office/powerpoint/2010/main" val="212233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ja-JP" altLang="en-US" dirty="0" smtClean="0"/>
              <a:t>発表は以上の通りに進みます．</a:t>
            </a:r>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2</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近年，自動車への</a:t>
            </a:r>
            <a:r>
              <a:rPr kumimoji="1" lang="en-US" altLang="ja-JP" dirty="0" smtClean="0"/>
              <a:t>IT</a:t>
            </a:r>
            <a:r>
              <a:rPr kumimoji="1" lang="ja-JP" altLang="en-US" dirty="0" smtClean="0"/>
              <a:t>化が進んでいて．</a:t>
            </a:r>
          </a:p>
          <a:p>
            <a:r>
              <a:rPr kumimoji="1" lang="ja-JP" altLang="en-US" dirty="0" smtClean="0"/>
              <a:t>自動車業界とは無縁の</a:t>
            </a:r>
            <a:r>
              <a:rPr kumimoji="1" lang="en-US" altLang="ja-JP" dirty="0" smtClean="0"/>
              <a:t>Google</a:t>
            </a:r>
            <a:r>
              <a:rPr kumimoji="1" lang="ja-JP" altLang="en-US" dirty="0" smtClean="0"/>
              <a:t>や</a:t>
            </a:r>
            <a:r>
              <a:rPr kumimoji="1" lang="en-US" altLang="ja-JP" dirty="0" smtClean="0"/>
              <a:t>Apple</a:t>
            </a:r>
            <a:r>
              <a:rPr kumimoji="1" lang="ja-JP" altLang="en-US" dirty="0" smtClean="0"/>
              <a:t>が本格的に参入し，</a:t>
            </a:r>
            <a:r>
              <a:rPr kumimoji="1" lang="ja-JP" altLang="en-US" dirty="0" smtClean="0"/>
              <a:t>各社大手の動車</a:t>
            </a:r>
            <a:r>
              <a:rPr kumimoji="1" lang="ja-JP" altLang="en-US" dirty="0" smtClean="0"/>
              <a:t>メーカーと提携し始めました．</a:t>
            </a:r>
            <a:endParaRPr kumimoji="1" lang="en-US" altLang="ja-JP" dirty="0" smtClean="0"/>
          </a:p>
          <a:p>
            <a:pPr lvl="0"/>
            <a:r>
              <a:rPr kumimoji="1" lang="en-US" altLang="ja-JP" sz="1200" kern="1200" dirty="0" smtClean="0">
                <a:solidFill>
                  <a:schemeClr val="tx1"/>
                </a:solidFill>
                <a:latin typeface="+mn-lt"/>
                <a:ea typeface="+mn-ea"/>
                <a:cs typeface="+mn-cs"/>
              </a:rPr>
              <a:t>Google</a:t>
            </a:r>
            <a:r>
              <a:rPr kumimoji="1" lang="ja-JP" altLang="ja-JP" sz="1200" kern="1200" dirty="0" smtClean="0">
                <a:solidFill>
                  <a:schemeClr val="tx1"/>
                </a:solidFill>
                <a:latin typeface="+mn-lt"/>
                <a:ea typeface="+mn-ea"/>
                <a:cs typeface="+mn-cs"/>
              </a:rPr>
              <a:t>の</a:t>
            </a:r>
            <a:r>
              <a:rPr kumimoji="1" lang="en-US" altLang="ja-JP" sz="1200" kern="1200" dirty="0" smtClean="0">
                <a:solidFill>
                  <a:schemeClr val="tx1"/>
                </a:solidFill>
                <a:latin typeface="+mn-lt"/>
                <a:ea typeface="+mn-ea"/>
                <a:cs typeface="+mn-cs"/>
              </a:rPr>
              <a:t>OS</a:t>
            </a:r>
            <a:r>
              <a:rPr kumimoji="1" lang="ja-JP" altLang="ja-JP" sz="1200" kern="1200" dirty="0" smtClean="0">
                <a:solidFill>
                  <a:schemeClr val="tx1"/>
                </a:solidFill>
                <a:latin typeface="+mn-lt"/>
                <a:ea typeface="+mn-ea"/>
                <a:cs typeface="+mn-cs"/>
              </a:rPr>
              <a:t>「アンドロイド」を活用した自動車向けのサービスや製品の開発を進め</a:t>
            </a:r>
            <a:r>
              <a:rPr kumimoji="1" lang="ja-JP" altLang="en-US" sz="1200" kern="1200" dirty="0" smtClean="0">
                <a:solidFill>
                  <a:schemeClr val="tx1"/>
                </a:solidFill>
                <a:latin typeface="+mn-lt"/>
                <a:ea typeface="+mn-ea"/>
                <a:cs typeface="+mn-cs"/>
              </a:rPr>
              <a:t>ていて，</a:t>
            </a:r>
            <a:r>
              <a:rPr kumimoji="1" lang="ja-JP" altLang="ja-JP" sz="1200" kern="1200" dirty="0" smtClean="0">
                <a:solidFill>
                  <a:schemeClr val="tx1"/>
                </a:solidFill>
                <a:latin typeface="+mn-lt"/>
                <a:ea typeface="+mn-ea"/>
                <a:cs typeface="+mn-cs"/>
              </a:rPr>
              <a:t>この開発推進団体はオープン・オートモーティブ・アライアンス（</a:t>
            </a:r>
            <a:r>
              <a:rPr kumimoji="1" lang="en-US" altLang="ja-JP" sz="1200" kern="1200" dirty="0" smtClean="0">
                <a:solidFill>
                  <a:schemeClr val="tx1"/>
                </a:solidFill>
                <a:latin typeface="+mn-lt"/>
                <a:ea typeface="+mn-ea"/>
                <a:cs typeface="+mn-cs"/>
              </a:rPr>
              <a:t>OAA</a:t>
            </a:r>
            <a:r>
              <a:rPr kumimoji="1" lang="ja-JP" altLang="ja-JP" sz="1200" kern="1200" dirty="0" smtClean="0">
                <a:solidFill>
                  <a:schemeClr val="tx1"/>
                </a:solidFill>
                <a:latin typeface="+mn-lt"/>
                <a:ea typeface="+mn-ea"/>
                <a:cs typeface="+mn-cs"/>
              </a:rPr>
              <a:t>）と言</a:t>
            </a:r>
            <a:r>
              <a:rPr kumimoji="1" lang="ja-JP" altLang="en-US" sz="1200" kern="1200" dirty="0" smtClean="0">
                <a:solidFill>
                  <a:schemeClr val="tx1"/>
                </a:solidFill>
                <a:latin typeface="+mn-lt"/>
                <a:ea typeface="+mn-ea"/>
                <a:cs typeface="+mn-cs"/>
              </a:rPr>
              <a:t>います．</a:t>
            </a:r>
            <a:endParaRPr kumimoji="1" lang="en-US" altLang="ja-JP" sz="1200" kern="1200" dirty="0" smtClean="0">
              <a:solidFill>
                <a:schemeClr val="tx1"/>
              </a:solidFill>
              <a:latin typeface="+mn-lt"/>
              <a:ea typeface="+mn-ea"/>
              <a:cs typeface="+mn-cs"/>
            </a:endParaRPr>
          </a:p>
          <a:p>
            <a:r>
              <a:rPr kumimoji="1" lang="en-US" altLang="ja-JP" sz="1200" kern="1200" dirty="0" err="1" smtClean="0">
                <a:solidFill>
                  <a:schemeClr val="tx1"/>
                </a:solidFill>
                <a:latin typeface="+mn-lt"/>
                <a:ea typeface="+mn-ea"/>
                <a:cs typeface="+mn-cs"/>
              </a:rPr>
              <a:t>iOS</a:t>
            </a:r>
            <a:r>
              <a:rPr kumimoji="1" lang="en-US" altLang="ja-JP" sz="1200" kern="1200" dirty="0" smtClean="0">
                <a:solidFill>
                  <a:schemeClr val="tx1"/>
                </a:solidFill>
                <a:latin typeface="+mn-lt"/>
                <a:ea typeface="+mn-ea"/>
                <a:cs typeface="+mn-cs"/>
              </a:rPr>
              <a:t> in the Car</a:t>
            </a:r>
            <a:r>
              <a:rPr kumimoji="1" lang="ja-JP" altLang="ja-JP" sz="1200" kern="1200" dirty="0" smtClean="0">
                <a:solidFill>
                  <a:schemeClr val="tx1"/>
                </a:solidFill>
                <a:latin typeface="+mn-lt"/>
                <a:ea typeface="+mn-ea"/>
                <a:cs typeface="+mn-cs"/>
              </a:rPr>
              <a:t>は，</a:t>
            </a:r>
            <a:r>
              <a:rPr kumimoji="1" lang="en-US" altLang="ja-JP" sz="1200" kern="1200" dirty="0" err="1" smtClean="0">
                <a:solidFill>
                  <a:schemeClr val="tx1"/>
                </a:solidFill>
                <a:latin typeface="+mn-lt"/>
                <a:ea typeface="+mn-ea"/>
                <a:cs typeface="+mn-cs"/>
              </a:rPr>
              <a:t>iOS</a:t>
            </a:r>
            <a:r>
              <a:rPr kumimoji="1" lang="ja-JP" altLang="ja-JP" sz="1200" kern="1200" dirty="0" smtClean="0">
                <a:solidFill>
                  <a:schemeClr val="tx1"/>
                </a:solidFill>
                <a:latin typeface="+mn-lt"/>
                <a:ea typeface="+mn-ea"/>
                <a:cs typeface="+mn-cs"/>
              </a:rPr>
              <a:t>デバイスと連携するインダッシュタイプのディスプレイモジュールである．</a:t>
            </a:r>
            <a:endParaRPr kumimoji="1" lang="en-US" altLang="ja-JP" sz="1200" kern="1200" dirty="0" smtClean="0">
              <a:solidFill>
                <a:schemeClr val="tx1"/>
              </a:solidFill>
              <a:latin typeface="+mn-lt"/>
              <a:ea typeface="+mn-ea"/>
              <a:cs typeface="+mn-cs"/>
            </a:endParaRPr>
          </a:p>
          <a:p>
            <a:r>
              <a:rPr kumimoji="1" lang="en-US" altLang="ja-JP" sz="1200" kern="1200" dirty="0" smtClean="0">
                <a:solidFill>
                  <a:schemeClr val="tx1"/>
                </a:solidFill>
                <a:latin typeface="+mn-lt"/>
                <a:ea typeface="+mn-ea"/>
                <a:cs typeface="+mn-cs"/>
              </a:rPr>
              <a:t>IOS</a:t>
            </a:r>
            <a:r>
              <a:rPr kumimoji="1" lang="ja-JP" altLang="ja-JP" sz="1200" kern="1200" dirty="0" smtClean="0">
                <a:solidFill>
                  <a:schemeClr val="tx1"/>
                </a:solidFill>
                <a:latin typeface="+mn-lt"/>
                <a:ea typeface="+mn-ea"/>
                <a:cs typeface="+mn-cs"/>
              </a:rPr>
              <a:t>デバイスを接続することで，</a:t>
            </a:r>
            <a:r>
              <a:rPr kumimoji="1" lang="ja-JP" altLang="en-US" sz="1200" kern="1200" dirty="0" smtClean="0">
                <a:solidFill>
                  <a:schemeClr val="tx1"/>
                </a:solidFill>
                <a:latin typeface="+mn-lt"/>
                <a:ea typeface="+mn-ea"/>
                <a:cs typeface="+mn-cs"/>
              </a:rPr>
              <a:t>車</a:t>
            </a:r>
            <a:r>
              <a:rPr kumimoji="1" lang="ja-JP" altLang="ja-JP" sz="1200" kern="1200" dirty="0" smtClean="0">
                <a:solidFill>
                  <a:schemeClr val="tx1"/>
                </a:solidFill>
                <a:latin typeface="+mn-lt"/>
                <a:ea typeface="+mn-ea"/>
                <a:cs typeface="+mn-cs"/>
              </a:rPr>
              <a:t>側から</a:t>
            </a:r>
            <a:r>
              <a:rPr kumimoji="1" lang="en-US" altLang="ja-JP" sz="1200" kern="1200" dirty="0" smtClean="0">
                <a:solidFill>
                  <a:schemeClr val="tx1"/>
                </a:solidFill>
                <a:latin typeface="+mn-lt"/>
                <a:ea typeface="+mn-ea"/>
                <a:cs typeface="+mn-cs"/>
              </a:rPr>
              <a:t>IOS</a:t>
            </a:r>
            <a:r>
              <a:rPr kumimoji="1" lang="ja-JP" altLang="ja-JP" sz="1200" kern="1200" dirty="0" smtClean="0">
                <a:solidFill>
                  <a:schemeClr val="tx1"/>
                </a:solidFill>
                <a:latin typeface="+mn-lt"/>
                <a:ea typeface="+mn-ea"/>
                <a:cs typeface="+mn-cs"/>
              </a:rPr>
              <a:t>デバイスの機能を利用できるようにな</a:t>
            </a:r>
            <a:r>
              <a:rPr kumimoji="1" lang="ja-JP" altLang="en-US" sz="1200" kern="1200" dirty="0" smtClean="0">
                <a:solidFill>
                  <a:schemeClr val="tx1"/>
                </a:solidFill>
                <a:latin typeface="+mn-lt"/>
                <a:ea typeface="+mn-ea"/>
                <a:cs typeface="+mn-cs"/>
              </a:rPr>
              <a:t>り，簡単に言うと，車の中心が</a:t>
            </a:r>
            <a:r>
              <a:rPr kumimoji="1" lang="en-US" altLang="ja-JP" sz="1200" kern="1200" dirty="0" smtClean="0">
                <a:solidFill>
                  <a:schemeClr val="tx1"/>
                </a:solidFill>
                <a:latin typeface="+mn-lt"/>
                <a:ea typeface="+mn-ea"/>
                <a:cs typeface="+mn-cs"/>
              </a:rPr>
              <a:t>IOS</a:t>
            </a:r>
            <a:r>
              <a:rPr kumimoji="1" lang="ja-JP" altLang="en-US" sz="1200" kern="1200" dirty="0" smtClean="0">
                <a:solidFill>
                  <a:schemeClr val="tx1"/>
                </a:solidFill>
                <a:latin typeface="+mn-lt"/>
                <a:ea typeface="+mn-ea"/>
                <a:cs typeface="+mn-cs"/>
              </a:rPr>
              <a:t>に，なることになります．</a:t>
            </a:r>
            <a:endParaRPr kumimoji="1" lang="ja-JP" altLang="en-US" dirty="0" smtClean="0"/>
          </a:p>
          <a:p>
            <a:r>
              <a:rPr kumimoji="1" lang="ja-JP" altLang="en-US" dirty="0" smtClean="0"/>
              <a:t>その他に．</a:t>
            </a:r>
            <a:endParaRPr kumimoji="1" lang="en-US" altLang="ja-JP" dirty="0" smtClean="0"/>
          </a:p>
          <a:p>
            <a:r>
              <a:rPr kumimoji="1" lang="ja-JP" altLang="ja-JP" sz="1200" kern="1200" dirty="0" smtClean="0">
                <a:solidFill>
                  <a:schemeClr val="tx1"/>
                </a:solidFill>
                <a:latin typeface="+mn-lt"/>
                <a:ea typeface="+mn-ea"/>
                <a:cs typeface="+mn-cs"/>
              </a:rPr>
              <a:t>バイワイヤ技術</a:t>
            </a:r>
            <a:r>
              <a:rPr kumimoji="1" lang="ja-JP" altLang="en-US" sz="1200" kern="1200" dirty="0" smtClean="0">
                <a:solidFill>
                  <a:schemeClr val="tx1"/>
                </a:solidFill>
                <a:latin typeface="+mn-lt"/>
                <a:ea typeface="+mn-ea"/>
                <a:cs typeface="+mn-cs"/>
              </a:rPr>
              <a:t>の普及があります．</a:t>
            </a:r>
            <a:endParaRPr kumimoji="1" lang="ja-JP" altLang="ja-JP" sz="1200" kern="1200" dirty="0" smtClean="0">
              <a:solidFill>
                <a:schemeClr val="tx1"/>
              </a:solidFill>
              <a:latin typeface="+mn-lt"/>
              <a:ea typeface="+mn-ea"/>
              <a:cs typeface="+mn-cs"/>
            </a:endParaRPr>
          </a:p>
          <a:p>
            <a:r>
              <a:rPr kumimoji="1" lang="ja-JP" altLang="ja-JP" sz="1200" kern="1200" dirty="0" smtClean="0">
                <a:solidFill>
                  <a:schemeClr val="tx1"/>
                </a:solidFill>
                <a:latin typeface="+mn-lt"/>
                <a:ea typeface="+mn-ea"/>
                <a:cs typeface="+mn-cs"/>
              </a:rPr>
              <a:t>これはアクセルやブレーキなどを機械的なリンクで操作するのではなく，</a:t>
            </a:r>
            <a:r>
              <a:rPr kumimoji="1" lang="ja-JP" altLang="en-US" sz="1200" kern="1200" dirty="0" smtClean="0">
                <a:solidFill>
                  <a:schemeClr val="tx1"/>
                </a:solidFill>
                <a:latin typeface="+mn-lt"/>
                <a:ea typeface="+mn-ea"/>
                <a:cs typeface="+mn-cs"/>
              </a:rPr>
              <a:t>電気</a:t>
            </a:r>
            <a:r>
              <a:rPr kumimoji="1" lang="ja-JP" altLang="ja-JP" sz="1200" kern="1200" dirty="0" smtClean="0">
                <a:solidFill>
                  <a:schemeClr val="tx1"/>
                </a:solidFill>
                <a:latin typeface="+mn-lt"/>
                <a:ea typeface="+mn-ea"/>
                <a:cs typeface="+mn-cs"/>
              </a:rPr>
              <a:t>信号</a:t>
            </a:r>
            <a:r>
              <a:rPr kumimoji="1" lang="ja-JP" altLang="en-US" sz="1200" kern="1200" dirty="0" smtClean="0">
                <a:solidFill>
                  <a:schemeClr val="tx1"/>
                </a:solidFill>
                <a:latin typeface="+mn-lt"/>
                <a:ea typeface="+mn-ea"/>
                <a:cs typeface="+mn-cs"/>
              </a:rPr>
              <a:t>に置き換えて</a:t>
            </a:r>
            <a:r>
              <a:rPr kumimoji="1" lang="ja-JP" altLang="ja-JP" sz="1200" kern="1200" dirty="0" smtClean="0">
                <a:solidFill>
                  <a:schemeClr val="tx1"/>
                </a:solidFill>
                <a:latin typeface="+mn-lt"/>
                <a:ea typeface="+mn-ea"/>
                <a:cs typeface="+mn-cs"/>
              </a:rPr>
              <a:t>動かす技術である．</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それによって複雑な制御が可能になり．簡単に自動車をコントロールできるようになりました</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また，カーナビゲーションの高機能化により様々な情報を取得できるようになりました．</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情報の取得例としてホンダのインターナビがあります．</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インターナビ装着車両がセンサーとなり，走りながら交通情報を取得します．</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その情報をインターナビ情報センターに集約され，カーナビゲーション案内中の自動車に，経路上の交通状況が反映される仕組みです．</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様々な</a:t>
            </a:r>
            <a:r>
              <a:rPr kumimoji="1" lang="en-US" altLang="ja-JP" sz="1200" kern="1200" dirty="0" smtClean="0">
                <a:solidFill>
                  <a:schemeClr val="tx1"/>
                </a:solidFill>
                <a:latin typeface="+mn-lt"/>
                <a:ea typeface="+mn-ea"/>
                <a:cs typeface="+mn-cs"/>
              </a:rPr>
              <a:t>IT</a:t>
            </a:r>
            <a:r>
              <a:rPr kumimoji="1" lang="ja-JP" altLang="en-US" sz="1200" kern="1200" dirty="0" smtClean="0">
                <a:solidFill>
                  <a:schemeClr val="tx1"/>
                </a:solidFill>
                <a:latin typeface="+mn-lt"/>
                <a:ea typeface="+mn-ea"/>
                <a:cs typeface="+mn-cs"/>
              </a:rPr>
              <a:t>化を利用して，</a:t>
            </a:r>
            <a:r>
              <a:rPr lang="en-US" altLang="ja-JP" sz="1200" dirty="0" smtClean="0">
                <a:solidFill>
                  <a:schemeClr val="bg1"/>
                </a:solidFill>
              </a:rPr>
              <a:t>2020</a:t>
            </a:r>
            <a:r>
              <a:rPr lang="ja-JP" altLang="en-US" sz="1200" dirty="0" smtClean="0">
                <a:solidFill>
                  <a:schemeClr val="bg1"/>
                </a:solidFill>
              </a:rPr>
              <a:t>年頃までに自動運転化を目指しています．</a:t>
            </a:r>
            <a:endParaRPr kumimoji="1" lang="ja-JP" alt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自動運転化には，既存の運転支援技術を基に自動運転モデルを制作している為</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運転支援技術が必要不可欠である．</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latin typeface="+mn-lt"/>
              <a:ea typeface="+mn-ea"/>
              <a:cs typeface="+mn-cs"/>
            </a:endParaRPr>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3</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そもそも運転支援技術とは何かと言うと</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運転手</a:t>
            </a:r>
            <a:r>
              <a:rPr kumimoji="1" lang="ja-JP" altLang="ja-JP" sz="1200" kern="1200" dirty="0" smtClean="0">
                <a:solidFill>
                  <a:schemeClr val="tx1"/>
                </a:solidFill>
                <a:latin typeface="+mn-lt"/>
                <a:ea typeface="+mn-ea"/>
                <a:cs typeface="+mn-cs"/>
              </a:rPr>
              <a:t>が視認困難な位置にある自動車，二輪車，歩行者を，各種感知機が検出し，</a:t>
            </a:r>
            <a:r>
              <a:rPr kumimoji="1" lang="ja-JP" altLang="en-US" sz="1200" kern="1200" dirty="0" smtClean="0">
                <a:solidFill>
                  <a:schemeClr val="tx1"/>
                </a:solidFill>
                <a:latin typeface="+mn-lt"/>
                <a:ea typeface="+mn-ea"/>
                <a:cs typeface="+mn-cs"/>
              </a:rPr>
              <a:t>運転手</a:t>
            </a:r>
            <a:r>
              <a:rPr kumimoji="1" lang="ja-JP" altLang="ja-JP" sz="1200" kern="1200" dirty="0" smtClean="0">
                <a:solidFill>
                  <a:schemeClr val="tx1"/>
                </a:solidFill>
                <a:latin typeface="+mn-lt"/>
                <a:ea typeface="+mn-ea"/>
                <a:cs typeface="+mn-cs"/>
              </a:rPr>
              <a:t>が安全に運転できるように</a:t>
            </a:r>
            <a:r>
              <a:rPr kumimoji="1" lang="ja-JP" altLang="en-US" sz="1200" kern="1200" dirty="0" smtClean="0">
                <a:solidFill>
                  <a:schemeClr val="tx1"/>
                </a:solidFill>
                <a:latin typeface="+mn-lt"/>
                <a:ea typeface="+mn-ea"/>
                <a:cs typeface="+mn-cs"/>
              </a:rPr>
              <a:t>，警告や操作の補助を</a:t>
            </a:r>
            <a:r>
              <a:rPr kumimoji="1" lang="ja-JP" altLang="ja-JP" sz="1200" kern="1200" dirty="0" smtClean="0">
                <a:solidFill>
                  <a:schemeClr val="tx1"/>
                </a:solidFill>
                <a:latin typeface="+mn-lt"/>
                <a:ea typeface="+mn-ea"/>
                <a:cs typeface="+mn-cs"/>
              </a:rPr>
              <a:t>する</a:t>
            </a:r>
            <a:r>
              <a:rPr kumimoji="1" lang="ja-JP" altLang="en-US" sz="1200" kern="1200" dirty="0" smtClean="0">
                <a:solidFill>
                  <a:schemeClr val="tx1"/>
                </a:solidFill>
                <a:latin typeface="+mn-lt"/>
                <a:ea typeface="+mn-ea"/>
                <a:cs typeface="+mn-cs"/>
              </a:rPr>
              <a:t>もの</a:t>
            </a:r>
            <a:r>
              <a:rPr kumimoji="1" lang="ja-JP" altLang="ja-JP" sz="1200" kern="1200" dirty="0" smtClean="0">
                <a:solidFill>
                  <a:schemeClr val="tx1"/>
                </a:solidFill>
                <a:latin typeface="+mn-lt"/>
                <a:ea typeface="+mn-ea"/>
                <a:cs typeface="+mn-cs"/>
              </a:rPr>
              <a:t>であ</a:t>
            </a:r>
            <a:r>
              <a:rPr kumimoji="1" lang="ja-JP" altLang="en-US" sz="1200" kern="1200" dirty="0" smtClean="0">
                <a:solidFill>
                  <a:schemeClr val="tx1"/>
                </a:solidFill>
                <a:latin typeface="+mn-lt"/>
                <a:ea typeface="+mn-ea"/>
                <a:cs typeface="+mn-cs"/>
              </a:rPr>
              <a:t>ります．</a:t>
            </a:r>
            <a:endParaRPr lang="en-US" altLang="ja-JP" dirty="0" smtClean="0"/>
          </a:p>
          <a:p>
            <a:r>
              <a:rPr lang="ja-JP" altLang="en-US" dirty="0" smtClean="0"/>
              <a:t>運転支援技術は大きく</a:t>
            </a:r>
            <a:r>
              <a:rPr lang="en-US" altLang="ja-JP" dirty="0" smtClean="0"/>
              <a:t>2</a:t>
            </a:r>
            <a:r>
              <a:rPr lang="ja-JP" altLang="en-US" dirty="0" smtClean="0"/>
              <a:t>つあり</a:t>
            </a:r>
            <a:endParaRPr lang="en-US" altLang="ja-JP" dirty="0" smtClean="0"/>
          </a:p>
          <a:p>
            <a:r>
              <a:rPr lang="ja-JP" altLang="en-US" dirty="0" smtClean="0"/>
              <a:t>①運転支援システム技術と</a:t>
            </a:r>
            <a:endParaRPr lang="en-US" altLang="ja-JP" dirty="0" smtClean="0"/>
          </a:p>
          <a:p>
            <a:r>
              <a:rPr lang="ja-JP" altLang="en-US" dirty="0" smtClean="0"/>
              <a:t>②コミュニケーション支援技術です．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これら２つの運転支援技術を搭載した自動車が増えています</a:t>
            </a:r>
            <a:r>
              <a:rPr lang="ja-JP" altLang="en-US" dirty="0" smtClean="0"/>
              <a:t>．</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増えた要因として，システムの低価格化や運転手の安全意識の向上があり，メーカー側は標準搭載する動きを強めています．</a:t>
            </a:r>
            <a:endParaRPr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4</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運転支援技術には様々な種類があり</a:t>
            </a:r>
            <a:endParaRPr lang="en-US" altLang="ja-JP" dirty="0" smtClean="0"/>
          </a:p>
          <a:p>
            <a:r>
              <a:rPr lang="ja-JP" altLang="en-US" dirty="0" smtClean="0"/>
              <a:t>運転支援システムには</a:t>
            </a:r>
            <a:endParaRPr lang="en-US" altLang="ja-JP" dirty="0" smtClean="0"/>
          </a:p>
          <a:p>
            <a:r>
              <a:rPr lang="ja-JP" altLang="en-US" dirty="0" smtClean="0"/>
              <a:t>・レーンキープアシスト</a:t>
            </a:r>
            <a:r>
              <a:rPr lang="en-US" altLang="ja-JP" dirty="0" smtClean="0"/>
              <a:t>‐</a:t>
            </a:r>
            <a:r>
              <a:rPr lang="ja-JP" altLang="en-US" dirty="0" smtClean="0"/>
              <a:t>道路の白線等の走行環境を検知し，車両が走行車線を維持する．ハンドル操作を支援するシステムである</a:t>
            </a:r>
            <a:endParaRPr lang="en-US" altLang="ja-JP" dirty="0" smtClean="0"/>
          </a:p>
          <a:p>
            <a:r>
              <a:rPr lang="ja-JP" altLang="en-US" dirty="0" smtClean="0"/>
              <a:t>・ＡＴ誤発進抑制装置・・・踏み間違えをするシステム．</a:t>
            </a:r>
            <a:endParaRPr lang="en-US" altLang="ja-JP" dirty="0" smtClean="0"/>
          </a:p>
          <a:p>
            <a:r>
              <a:rPr lang="ja-JP" altLang="en-US" dirty="0" smtClean="0"/>
              <a:t>衝突被害軽減ブレーキ</a:t>
            </a:r>
            <a:r>
              <a:rPr lang="en-US" altLang="ja-JP" dirty="0" smtClean="0"/>
              <a:t>‐</a:t>
            </a:r>
            <a:r>
              <a:rPr lang="ja-JP" altLang="en-US" dirty="0" smtClean="0"/>
              <a:t>カメラやレーダ等を利用して前方の障害物等を検知し，運転者へ警告，ブレーキがかかり，ブレーキの補助操作を行うシステムである</a:t>
            </a:r>
            <a:endParaRPr lang="en-US" altLang="ja-JP" dirty="0" smtClean="0"/>
          </a:p>
          <a:p>
            <a:r>
              <a:rPr lang="ja-JP" altLang="en-US" dirty="0" smtClean="0"/>
              <a:t>・</a:t>
            </a:r>
            <a:r>
              <a:rPr lang="en-US" altLang="ja-JP" dirty="0" smtClean="0"/>
              <a:t>ACC‐</a:t>
            </a:r>
            <a:r>
              <a:rPr lang="ja-JP" altLang="en-US" dirty="0" smtClean="0"/>
              <a:t>車両の前方に搭載したレーダを用いて，前方を走行する車両との車間距離を一定に保つ．必要に応じてドライバーへの警告</a:t>
            </a:r>
            <a:r>
              <a:rPr lang="ja-JP" altLang="en-US" dirty="0" smtClean="0"/>
              <a:t>をレーンキープアシスト</a:t>
            </a:r>
            <a:r>
              <a:rPr lang="en-US" altLang="ja-JP" dirty="0" smtClean="0"/>
              <a:t>‐</a:t>
            </a:r>
            <a:r>
              <a:rPr lang="ja-JP" altLang="en-US" dirty="0" smtClean="0"/>
              <a:t>道路の白線等の走行環境を検知し，車両が走行車線を維持する．ハンドル操作を支援するシステムである</a:t>
            </a:r>
            <a:endParaRPr lang="en-US" altLang="ja-JP" dirty="0" smtClean="0"/>
          </a:p>
          <a:p>
            <a:r>
              <a:rPr lang="ja-JP" altLang="en-US" dirty="0" smtClean="0"/>
              <a:t>有名</a:t>
            </a:r>
            <a:r>
              <a:rPr lang="ja-JP" altLang="en-US" dirty="0" smtClean="0"/>
              <a:t>なのがスバルのアイサイトがあり，これは衝突被害軽減ブレーキにあたります</a:t>
            </a:r>
            <a:endParaRPr lang="en-US" altLang="ja-JP" dirty="0" smtClean="0"/>
          </a:p>
          <a:p>
            <a:r>
              <a:rPr lang="ja-JP" altLang="en-US" dirty="0" smtClean="0"/>
              <a:t>コミュニケーション支援には</a:t>
            </a:r>
            <a:endParaRPr lang="en-US" altLang="ja-JP" dirty="0" smtClean="0"/>
          </a:p>
          <a:p>
            <a:endParaRPr kumimoji="1" lang="ja-JP" altLang="en-US"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5</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コミュニケーション支援には</a:t>
            </a:r>
          </a:p>
          <a:p>
            <a:r>
              <a:rPr kumimoji="1" lang="ja-JP" altLang="en-US" dirty="0" smtClean="0"/>
              <a:t>主にカーナビゲーションの機能にあり，</a:t>
            </a:r>
          </a:p>
          <a:p>
            <a:r>
              <a:rPr kumimoji="1" lang="ja-JP" altLang="en-US" dirty="0" smtClean="0"/>
              <a:t>・</a:t>
            </a:r>
            <a:r>
              <a:rPr kumimoji="1" lang="en-US" altLang="ja-JP" dirty="0" smtClean="0"/>
              <a:t>Bluetooth</a:t>
            </a:r>
            <a:r>
              <a:rPr kumimoji="1" lang="ja-JP" altLang="en-US" dirty="0" smtClean="0"/>
              <a:t>ハンズフリー通話．</a:t>
            </a:r>
          </a:p>
          <a:p>
            <a:r>
              <a:rPr kumimoji="1" lang="ja-JP" altLang="en-US" dirty="0" smtClean="0"/>
              <a:t>・スマートフォンとの連携機能</a:t>
            </a:r>
            <a:r>
              <a:rPr kumimoji="1" lang="en-US" altLang="ja-JP" dirty="0" smtClean="0"/>
              <a:t>‐</a:t>
            </a:r>
            <a:r>
              <a:rPr kumimoji="1" lang="ja-JP" altLang="en-US" dirty="0" smtClean="0"/>
              <a:t>インターネットラジオやビデオ，グルメや気象情報など，多彩なアプリケーションを楽しめるものである．</a:t>
            </a:r>
          </a:p>
          <a:p>
            <a:r>
              <a:rPr kumimoji="1" lang="ja-JP" altLang="en-US" dirty="0" smtClean="0"/>
              <a:t>・フリーワード音声検索</a:t>
            </a:r>
            <a:r>
              <a:rPr kumimoji="1" lang="en-US" altLang="ja-JP" dirty="0" smtClean="0"/>
              <a:t>‐</a:t>
            </a:r>
            <a:r>
              <a:rPr kumimoji="1" lang="ja-JP" altLang="en-US" dirty="0" smtClean="0"/>
              <a:t>目的地に関連する言葉を発すると，ネットワーク経由でユーザーが意図した場所が自動的にナビ側のスポット</a:t>
            </a:r>
            <a:r>
              <a:rPr kumimoji="1" lang="en-US" altLang="ja-JP" dirty="0" smtClean="0"/>
              <a:t>DB</a:t>
            </a:r>
            <a:r>
              <a:rPr kumimoji="1" lang="ja-JP" altLang="en-US" dirty="0" smtClean="0"/>
              <a:t>（データベース）を使ってリストアップされるというものである．．</a:t>
            </a:r>
            <a:endParaRPr kumimoji="1" lang="en-US" altLang="ja-JP" dirty="0" smtClean="0"/>
          </a:p>
          <a:p>
            <a:r>
              <a:rPr kumimoji="1" lang="ja-JP" altLang="en-US" dirty="0" smtClean="0"/>
              <a:t>などがある</a:t>
            </a:r>
          </a:p>
          <a:p>
            <a:r>
              <a:rPr kumimoji="1" lang="ja-JP" altLang="en-US" dirty="0" smtClean="0"/>
              <a:t>有名なのが</a:t>
            </a:r>
            <a:r>
              <a:rPr kumimoji="1" lang="en-US" altLang="ja-JP" dirty="0" smtClean="0"/>
              <a:t>pioneer</a:t>
            </a:r>
            <a:r>
              <a:rPr kumimoji="1" lang="ja-JP" altLang="en-US" dirty="0" smtClean="0"/>
              <a:t>のサイバーナビがあり，</a:t>
            </a:r>
            <a:r>
              <a:rPr kumimoji="1" lang="en-US" altLang="ja-JP" dirty="0" smtClean="0"/>
              <a:t>AR </a:t>
            </a:r>
            <a:r>
              <a:rPr kumimoji="1" lang="ja-JP" altLang="en-US" dirty="0" smtClean="0"/>
              <a:t>（現実拡張）を用いたもので</a:t>
            </a:r>
          </a:p>
          <a:p>
            <a:r>
              <a:rPr kumimoji="1" lang="ja-JP" altLang="en-US" dirty="0" smtClean="0"/>
              <a:t>映像にフロントガラスから見える風景に重なった形で表示されるカーナビゲーションであります．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E86579B6-159A-42EA-8F4A-7A80144AFB17}" type="slidenum">
              <a:rPr kumimoji="1" lang="ja-JP" altLang="en-US" smtClean="0"/>
              <a:pPr/>
              <a:t>6</a:t>
            </a:fld>
            <a:endParaRPr kumimoji="1" lang="ja-JP" altLang="en-US"/>
          </a:p>
        </p:txBody>
      </p:sp>
    </p:spTree>
    <p:extLst>
      <p:ext uri="{BB962C8B-B14F-4D97-AF65-F5344CB8AC3E}">
        <p14:creationId xmlns:p14="http://schemas.microsoft.com/office/powerpoint/2010/main" val="3788827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しかし，このような２つの運転支援技術は有用ではあるが，導入するためには，その技術を採用しているメーカーの新車や新品を購入するしかないのが課題である</a:t>
            </a:r>
            <a:endParaRPr lang="en-US" altLang="ja-JP" dirty="0" smtClean="0"/>
          </a:p>
          <a:p>
            <a:r>
              <a:rPr kumimoji="1" lang="ja-JP" altLang="en-US" dirty="0" smtClean="0"/>
              <a:t>一方</a:t>
            </a:r>
            <a:r>
              <a:rPr kumimoji="1" lang="ja-JP" altLang="en-US" dirty="0" smtClean="0"/>
              <a:t>で，運転</a:t>
            </a:r>
            <a:r>
              <a:rPr kumimoji="1" lang="ja-JP" altLang="en-US" dirty="0" smtClean="0"/>
              <a:t>支援技術に応用できる無料のサービスがたくさんあり</a:t>
            </a:r>
            <a:endParaRPr kumimoji="1" lang="en-US" altLang="ja-JP" dirty="0" smtClean="0"/>
          </a:p>
          <a:p>
            <a:r>
              <a:rPr kumimoji="1" lang="ja-JP" altLang="en-US" dirty="0" smtClean="0"/>
              <a:t>カーナビゲーションの代わりになるグーグルマップや</a:t>
            </a:r>
            <a:endParaRPr kumimoji="1" lang="en-US" altLang="ja-JP" dirty="0" smtClean="0"/>
          </a:p>
          <a:p>
            <a:r>
              <a:rPr kumimoji="1" lang="ja-JP" altLang="en-US" dirty="0" smtClean="0"/>
              <a:t>スマートフォンの急激な利用者増加に</a:t>
            </a:r>
            <a:r>
              <a:rPr kumimoji="1" lang="ja-JP" altLang="en-US" dirty="0" smtClean="0"/>
              <a:t>伴い，増加した，位置</a:t>
            </a:r>
            <a:r>
              <a:rPr kumimoji="1" lang="ja-JP" altLang="en-US" dirty="0" smtClean="0"/>
              <a:t>情報付きのツイートの情報などがあります．</a:t>
            </a:r>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7</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そこで，既存の自動車でも簡単に利用できる，運転支援・ナビゲーションシステム開発する．ことが目的であります．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Twitter</a:t>
            </a:r>
            <a:r>
              <a:rPr lang="ja-JP" altLang="ja-JP" sz="1200" dirty="0" smtClean="0"/>
              <a:t>を利用して周囲の情報を収集し，運転者に通知する</a:t>
            </a:r>
            <a:r>
              <a:rPr lang="ja-JP" altLang="en-US" sz="1200" dirty="0" smtClean="0"/>
              <a:t>システムを作ろうと思いました．</a:t>
            </a:r>
            <a:endParaRPr kumimoji="1" lang="ja-JP" altLang="en-US" sz="1200" dirty="0" smtClean="0"/>
          </a:p>
          <a:p>
            <a:r>
              <a:rPr kumimoji="1" lang="ja-JP" altLang="ja-JP" sz="1200" kern="1200" dirty="0" smtClean="0">
                <a:solidFill>
                  <a:schemeClr val="tx1"/>
                </a:solidFill>
                <a:latin typeface="+mn-lt"/>
                <a:ea typeface="+mn-ea"/>
                <a:cs typeface="+mn-cs"/>
              </a:rPr>
              <a:t>しかし</a:t>
            </a:r>
            <a:r>
              <a:rPr kumimoji="1" lang="ja-JP" altLang="en-US" sz="1200" kern="1200" dirty="0" smtClean="0">
                <a:solidFill>
                  <a:schemeClr val="tx1"/>
                </a:solidFill>
                <a:latin typeface="+mn-lt"/>
                <a:ea typeface="+mn-ea"/>
                <a:cs typeface="+mn-cs"/>
              </a:rPr>
              <a:t>，</a:t>
            </a:r>
            <a:r>
              <a:rPr kumimoji="1" lang="ja-JP" altLang="ja-JP" sz="1200" kern="1200" dirty="0" smtClean="0">
                <a:solidFill>
                  <a:schemeClr val="tx1"/>
                </a:solidFill>
                <a:latin typeface="+mn-lt"/>
                <a:ea typeface="+mn-ea"/>
                <a:cs typeface="+mn-cs"/>
              </a:rPr>
              <a:t>運転時に</a:t>
            </a:r>
            <a:r>
              <a:rPr kumimoji="1" lang="en-US" altLang="ja-JP" sz="1200" kern="1200" dirty="0" smtClean="0">
                <a:solidFill>
                  <a:schemeClr val="tx1"/>
                </a:solidFill>
                <a:latin typeface="+mn-lt"/>
                <a:ea typeface="+mn-ea"/>
                <a:cs typeface="+mn-cs"/>
              </a:rPr>
              <a:t>Twitter</a:t>
            </a:r>
            <a:r>
              <a:rPr kumimoji="1" lang="ja-JP" altLang="ja-JP" sz="1200" kern="1200" dirty="0" smtClean="0">
                <a:solidFill>
                  <a:schemeClr val="tx1"/>
                </a:solidFill>
                <a:latin typeface="+mn-lt"/>
                <a:ea typeface="+mn-ea"/>
                <a:cs typeface="+mn-cs"/>
              </a:rPr>
              <a:t>を利用しようとすると，ルートとは無関係なツイートが表示されてしまうという問題</a:t>
            </a:r>
            <a:r>
              <a:rPr kumimoji="1" lang="ja-JP" altLang="en-US" sz="1200" kern="1200" dirty="0" smtClean="0">
                <a:solidFill>
                  <a:schemeClr val="tx1"/>
                </a:solidFill>
                <a:latin typeface="+mn-lt"/>
                <a:ea typeface="+mn-ea"/>
                <a:cs typeface="+mn-cs"/>
              </a:rPr>
              <a:t>があります．</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そこで，収集するツイートの対象を，自動車が通行する予定の経路上のみに制限することでこの問題を解決できると考えました．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86579B6-159A-42EA-8F4A-7A80144AFB17}" type="slidenum">
              <a:rPr kumimoji="1" lang="ja-JP" altLang="en-US" smtClean="0"/>
              <a:pPr/>
              <a:t>8</a:t>
            </a:fld>
            <a:endParaRPr kumimoji="1" lang="ja-JP" altLang="en-US"/>
          </a:p>
        </p:txBody>
      </p:sp>
    </p:spTree>
    <p:extLst>
      <p:ext uri="{BB962C8B-B14F-4D97-AF65-F5344CB8AC3E}">
        <p14:creationId xmlns:p14="http://schemas.microsoft.com/office/powerpoint/2010/main" val="1941635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109728" indent="0">
              <a:buNone/>
            </a:pPr>
            <a:r>
              <a:rPr kumimoji="1" lang="ja-JP" altLang="en-US" dirty="0" smtClean="0"/>
              <a:t>開発するシステムとは何かというと</a:t>
            </a:r>
            <a:endParaRPr kumimoji="1" lang="en-US" altLang="ja-JP" dirty="0" smtClean="0"/>
          </a:p>
          <a:p>
            <a:pPr marL="109728" indent="0">
              <a:buNone/>
            </a:pPr>
            <a:r>
              <a:rPr kumimoji="1" lang="ja-JP" altLang="en-US" dirty="0" smtClean="0"/>
              <a:t>例として，津田沼駅から東京駅まで向かうとします．</a:t>
            </a:r>
            <a:endParaRPr kumimoji="1" lang="en-US" altLang="ja-JP" dirty="0" smtClean="0"/>
          </a:p>
          <a:p>
            <a:pPr marL="109728" indent="0">
              <a:buNone/>
            </a:pPr>
            <a:r>
              <a:rPr kumimoji="1" lang="ja-JP" altLang="en-US" dirty="0" smtClean="0"/>
              <a:t>図は，経路上に，実際に起きている事故の位置と渋滞の位置を表していて，出発地点からは途中の経路上の交通状況がわかりません．</a:t>
            </a:r>
            <a:endParaRPr kumimoji="1" lang="en-US" altLang="ja-JP" dirty="0" smtClean="0"/>
          </a:p>
          <a:p>
            <a:pPr marL="109728"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そこに，</a:t>
            </a:r>
            <a:r>
              <a:rPr lang="en-US" altLang="ja-JP" sz="1200" dirty="0" smtClean="0"/>
              <a:t>Twitter</a:t>
            </a:r>
            <a:r>
              <a:rPr lang="ja-JP" altLang="ja-JP" sz="1200" dirty="0" smtClean="0"/>
              <a:t>を利用して</a:t>
            </a:r>
            <a:r>
              <a:rPr lang="ja-JP" altLang="en-US" sz="1200" dirty="0" smtClean="0"/>
              <a:t>経路上</a:t>
            </a:r>
            <a:r>
              <a:rPr lang="ja-JP" altLang="ja-JP" sz="1200" dirty="0" smtClean="0"/>
              <a:t>周</a:t>
            </a:r>
            <a:r>
              <a:rPr lang="ja-JP" altLang="en-US" sz="1200" dirty="0" smtClean="0"/>
              <a:t>辺の</a:t>
            </a:r>
            <a:r>
              <a:rPr lang="ja-JP" altLang="ja-JP" sz="1200" dirty="0" smtClean="0"/>
              <a:t>情報を収集</a:t>
            </a:r>
            <a:r>
              <a:rPr lang="ja-JP" altLang="en-US" sz="1200" dirty="0" smtClean="0"/>
              <a:t>すれば，自動車が通行する予定の経路上の交通状況がわかるというシステムです．</a:t>
            </a:r>
          </a:p>
          <a:p>
            <a:pPr marL="109728"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タイトル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ja-JP" altLang="en-US" smtClean="0"/>
              <a:t>マスター タイトルの書式設定</a:t>
            </a:r>
            <a:endParaRPr kumimoji="0" lang="en-US"/>
          </a:p>
        </p:txBody>
      </p:sp>
      <p:sp>
        <p:nvSpPr>
          <p:cNvPr id="17" name="サブタイトル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ja-JP" altLang="en-US" smtClean="0"/>
              <a:t>マスター サブタイトルの書式設定</a:t>
            </a:r>
            <a:endParaRPr kumimoji="0" lang="en-US"/>
          </a:p>
        </p:txBody>
      </p:sp>
      <p:grpSp>
        <p:nvGrpSpPr>
          <p:cNvPr id="2" name="グループ化 1"/>
          <p:cNvGrpSpPr/>
          <p:nvPr/>
        </p:nvGrpSpPr>
        <p:grpSpPr>
          <a:xfrm>
            <a:off x="-3765" y="4953000"/>
            <a:ext cx="9147765" cy="1912088"/>
            <a:chOff x="-3765" y="4832896"/>
            <a:chExt cx="9147765" cy="2032192"/>
          </a:xfrm>
        </p:grpSpPr>
        <p:sp>
          <p:nvSpPr>
            <p:cNvPr id="7" name="フリーフォーム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フリーフォーム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フリーフォーム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線コネクタ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付プレースホルダー 29"/>
          <p:cNvSpPr>
            <a:spLocks noGrp="1"/>
          </p:cNvSpPr>
          <p:nvPr>
            <p:ph type="dt" sz="half" idx="10"/>
          </p:nvPr>
        </p:nvSpPr>
        <p:spPr/>
        <p:txBody>
          <a:bodyPr/>
          <a:lstStyle>
            <a:lvl1pPr>
              <a:defRPr>
                <a:solidFill>
                  <a:srgbClr val="FFFFFF"/>
                </a:solidFill>
              </a:defRPr>
            </a:lvl1pPr>
            <a:extLst/>
          </a:lstStyle>
          <a:p>
            <a:fld id="{BB4D6331-28E5-4CB9-9E7B-4140BA772C5C}" type="datetime1">
              <a:rPr kumimoji="1" lang="ja-JP" altLang="en-US" smtClean="0"/>
              <a:t>2014/2/4</a:t>
            </a:fld>
            <a:endParaRPr kumimoji="1" lang="ja-JP" altLang="en-US"/>
          </a:p>
        </p:txBody>
      </p:sp>
      <p:sp>
        <p:nvSpPr>
          <p:cNvPr id="19" name="フッター プレースホルダー 18"/>
          <p:cNvSpPr>
            <a:spLocks noGrp="1"/>
          </p:cNvSpPr>
          <p:nvPr>
            <p:ph type="ftr" sz="quarter" idx="11"/>
          </p:nvPr>
        </p:nvSpPr>
        <p:spPr/>
        <p:txBody>
          <a:bodyPr/>
          <a:lstStyle>
            <a:lvl1pPr>
              <a:defRPr>
                <a:solidFill>
                  <a:schemeClr val="accent1">
                    <a:tint val="20000"/>
                  </a:schemeClr>
                </a:solidFill>
              </a:defRPr>
            </a:lvl1pPr>
            <a:extLst/>
          </a:lstStyle>
          <a:p>
            <a:endParaRPr kumimoji="1" lang="ja-JP" altLang="en-US"/>
          </a:p>
        </p:txBody>
      </p:sp>
      <p:sp>
        <p:nvSpPr>
          <p:cNvPr id="27" name="スライド番号プレースホルダー 26"/>
          <p:cNvSpPr>
            <a:spLocks noGrp="1"/>
          </p:cNvSpPr>
          <p:nvPr>
            <p:ph type="sldNum" sz="quarter" idx="12"/>
          </p:nvPr>
        </p:nvSpPr>
        <p:spPr/>
        <p:txBody>
          <a:bodyPr/>
          <a:lstStyle>
            <a:lvl1pPr>
              <a:defRPr>
                <a:solidFill>
                  <a:srgbClr val="FFFFFF"/>
                </a:solidFill>
              </a:defRPr>
            </a:lvl1pPr>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extLs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1481329"/>
            <a:ext cx="8229600" cy="4386071"/>
          </a:xfrm>
        </p:spPr>
        <p:txBody>
          <a:bodyPr vert="eaVert"/>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EA90C02E-B026-4CCD-B7F5-007E07C76321}" type="datetime1">
              <a:rPr kumimoji="1" lang="ja-JP" altLang="en-US" smtClean="0"/>
              <a:t>2014/2/4</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844013" y="274640"/>
            <a:ext cx="1777470" cy="5592761"/>
          </a:xfrm>
        </p:spPr>
        <p:txBody>
          <a:bodyPr vert="eaVert"/>
          <a:lstStyle>
            <a:extLs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41"/>
            <a:ext cx="6324600" cy="5592760"/>
          </a:xfrm>
        </p:spPr>
        <p:txBody>
          <a:bodyPr vert="eaVert"/>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F1629332-09ED-483A-8D1E-3F43A88E4A7C}" type="datetime1">
              <a:rPr kumimoji="1" lang="ja-JP" altLang="en-US" smtClean="0"/>
              <a:t>2014/2/4</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7951FF3F-DA7C-4FB6-A0FC-EDF746909264}" type="datetime1">
              <a:rPr kumimoji="1" lang="ja-JP" altLang="en-US" smtClean="0"/>
              <a:t>2014/2/4</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7" name="タイトル 6"/>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2">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ja-JP" altLang="en-US" smtClean="0"/>
              <a:t>マスター テキストの書式設定</a:t>
            </a:r>
          </a:p>
        </p:txBody>
      </p:sp>
      <p:sp>
        <p:nvSpPr>
          <p:cNvPr id="4" name="日付プレースホルダー 3"/>
          <p:cNvSpPr>
            <a:spLocks noGrp="1"/>
          </p:cNvSpPr>
          <p:nvPr>
            <p:ph type="dt" sz="half" idx="10"/>
          </p:nvPr>
        </p:nvSpPr>
        <p:spPr/>
        <p:txBody>
          <a:bodyPr/>
          <a:lstStyle>
            <a:extLst/>
          </a:lstStyle>
          <a:p>
            <a:fld id="{15083151-1BC4-4200-AD55-A8DCB9642D63}" type="datetime1">
              <a:rPr kumimoji="1" lang="ja-JP" altLang="en-US" smtClean="0"/>
              <a:t>2014/2/4</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7" name="山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山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bg>
      <p:bgRef idx="1002">
        <a:schemeClr val="bg1"/>
      </p:bgRef>
    </p:bg>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コンテンツ プレースホルダー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extLst/>
          </a:lstStyle>
          <a:p>
            <a:fld id="{E2B3B67F-9247-4084-AC0A-6ACAA22DA245}" type="datetime1">
              <a:rPr kumimoji="1" lang="ja-JP" altLang="en-US" smtClean="0"/>
              <a:t>2014/2/4</a:t>
            </a:fld>
            <a:endParaRPr kumimoji="1" lang="ja-JP" altLang="en-US"/>
          </a:p>
        </p:txBody>
      </p:sp>
      <p:sp>
        <p:nvSpPr>
          <p:cNvPr id="6" name="フッター プレースホルダー 5"/>
          <p:cNvSpPr>
            <a:spLocks noGrp="1"/>
          </p:cNvSpPr>
          <p:nvPr>
            <p:ph type="ftr" sz="quarter" idx="11"/>
          </p:nvPr>
        </p:nvSpPr>
        <p:spPr/>
        <p:txBody>
          <a:bodyPr/>
          <a:lstStyle>
            <a:extLst/>
          </a:lstStyle>
          <a:p>
            <a:endParaRPr kumimoji="1" lang="ja-JP" altLang="en-US"/>
          </a:p>
        </p:txBody>
      </p:sp>
      <p:sp>
        <p:nvSpPr>
          <p:cNvPr id="7" name="スライド番号プレースホルダー 6"/>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8" name="タイトル 7"/>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8229600" cy="1143000"/>
          </a:xfrm>
        </p:spPr>
        <p:txBody>
          <a:bodyPr anchor="ctr"/>
          <a:lstStyle>
            <a:lvl1pPr>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smtClean="0"/>
              <a:t>マスター テキストの書式設定</a:t>
            </a:r>
          </a:p>
        </p:txBody>
      </p:sp>
      <p:sp>
        <p:nvSpPr>
          <p:cNvPr id="4" name="テキスト プレースホルダー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smtClean="0"/>
              <a:t>マスター テキストの書式設定</a:t>
            </a:r>
          </a:p>
        </p:txBody>
      </p:sp>
      <p:sp>
        <p:nvSpPr>
          <p:cNvPr id="5" name="コンテンツ プレースホルダー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6" name="コンテンツ プレースホルダー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日付プレースホルダー 6"/>
          <p:cNvSpPr>
            <a:spLocks noGrp="1"/>
          </p:cNvSpPr>
          <p:nvPr>
            <p:ph type="dt" sz="half" idx="10"/>
          </p:nvPr>
        </p:nvSpPr>
        <p:spPr/>
        <p:txBody>
          <a:bodyPr/>
          <a:lstStyle>
            <a:extLst/>
          </a:lstStyle>
          <a:p>
            <a:fld id="{A7913816-4B10-4942-B701-55858F0E0751}" type="datetime1">
              <a:rPr kumimoji="1" lang="ja-JP" altLang="en-US" smtClean="0"/>
              <a:t>2014/2/4</a:t>
            </a:fld>
            <a:endParaRPr kumimoji="1" lang="ja-JP" altLang="en-US"/>
          </a:p>
        </p:txBody>
      </p:sp>
      <p:sp>
        <p:nvSpPr>
          <p:cNvPr id="8" name="フッター プレースホルダー 7"/>
          <p:cNvSpPr>
            <a:spLocks noGrp="1"/>
          </p:cNvSpPr>
          <p:nvPr>
            <p:ph type="ftr" sz="quarter" idx="11"/>
          </p:nvPr>
        </p:nvSpPr>
        <p:spPr/>
        <p:txBody>
          <a:bodyPr/>
          <a:lstStyle>
            <a:extLst/>
          </a:lstStyle>
          <a:p>
            <a:endParaRPr kumimoji="1" lang="ja-JP" altLang="en-US"/>
          </a:p>
        </p:txBody>
      </p:sp>
      <p:sp>
        <p:nvSpPr>
          <p:cNvPr id="9" name="スライド番号プレースホルダー 8"/>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bg>
      <p:bgRef idx="1002">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extLst/>
          </a:lstStyle>
          <a:p>
            <a:fld id="{0B163ACC-C7DD-41BE-AD48-2A97E3B7076A}" type="datetime1">
              <a:rPr kumimoji="1" lang="ja-JP" altLang="en-US" smtClean="0"/>
              <a:t>2014/2/4</a:t>
            </a:fld>
            <a:endParaRPr kumimoji="1" lang="ja-JP" altLang="en-US"/>
          </a:p>
        </p:txBody>
      </p:sp>
      <p:sp>
        <p:nvSpPr>
          <p:cNvPr id="4" name="フッター プレースホルダー 3"/>
          <p:cNvSpPr>
            <a:spLocks noGrp="1"/>
          </p:cNvSpPr>
          <p:nvPr>
            <p:ph type="ftr" sz="quarter" idx="11"/>
          </p:nvPr>
        </p:nvSpPr>
        <p:spPr/>
        <p:txBody>
          <a:bodyPr/>
          <a:lstStyle>
            <a:extLst/>
          </a:lstStyle>
          <a:p>
            <a:endParaRPr kumimoji="1" lang="ja-JP" altLang="en-US"/>
          </a:p>
        </p:txBody>
      </p:sp>
      <p:sp>
        <p:nvSpPr>
          <p:cNvPr id="5" name="スライド番号プレースホルダー 4"/>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6" name="タイトル 5"/>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extLst/>
          </a:lstStyle>
          <a:p>
            <a:fld id="{FF59887A-9E85-490C-8F2A-B0927333DCFF}" type="datetime1">
              <a:rPr kumimoji="1" lang="ja-JP" altLang="en-US" smtClean="0"/>
              <a:t>2014/2/4</a:t>
            </a:fld>
            <a:endParaRPr kumimoji="1" lang="ja-JP" altLang="en-US"/>
          </a:p>
        </p:txBody>
      </p:sp>
      <p:sp>
        <p:nvSpPr>
          <p:cNvPr id="3" name="フッター プレースホルダー 2"/>
          <p:cNvSpPr>
            <a:spLocks noGrp="1"/>
          </p:cNvSpPr>
          <p:nvPr>
            <p:ph type="ftr" sz="quarter" idx="11"/>
          </p:nvPr>
        </p:nvSpPr>
        <p:spPr/>
        <p:txBody>
          <a:bodyPr/>
          <a:lstStyle>
            <a:extLst/>
          </a:lstStyle>
          <a:p>
            <a:endParaRPr kumimoji="1" lang="ja-JP" altLang="en-US"/>
          </a:p>
        </p:txBody>
      </p:sp>
      <p:sp>
        <p:nvSpPr>
          <p:cNvPr id="4" name="スライド番号プレースホルダー 3"/>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ja-JP" altLang="en-US" smtClean="0"/>
              <a:t>マスター テキストの書式設定</a:t>
            </a:r>
          </a:p>
        </p:txBody>
      </p:sp>
      <p:sp>
        <p:nvSpPr>
          <p:cNvPr id="4" name="コンテンツ プレースホルダー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a:xfrm>
            <a:off x="6727032" y="6407944"/>
            <a:ext cx="1920240" cy="365760"/>
          </a:xfrm>
        </p:spPr>
        <p:txBody>
          <a:bodyPr/>
          <a:lstStyle>
            <a:extLst/>
          </a:lstStyle>
          <a:p>
            <a:fld id="{B6BC2DDA-EA46-4F74-ACAF-EB85F44896BF}" type="datetime1">
              <a:rPr kumimoji="1" lang="ja-JP" altLang="en-US" smtClean="0"/>
              <a:t>2014/2/4</a:t>
            </a:fld>
            <a:endParaRPr kumimoji="1" lang="ja-JP" altLang="en-US"/>
          </a:p>
        </p:txBody>
      </p:sp>
      <p:sp>
        <p:nvSpPr>
          <p:cNvPr id="6" name="フッター プレースホルダー 5"/>
          <p:cNvSpPr>
            <a:spLocks noGrp="1"/>
          </p:cNvSpPr>
          <p:nvPr>
            <p:ph type="ftr" sz="quarter" idx="11"/>
          </p:nvPr>
        </p:nvSpPr>
        <p:spPr/>
        <p:txBody>
          <a:bodyPr/>
          <a:lstStyle>
            <a:extLst/>
          </a:lstStyle>
          <a:p>
            <a:endParaRPr kumimoji="1" lang="ja-JP" altLang="en-US"/>
          </a:p>
        </p:txBody>
      </p:sp>
      <p:sp>
        <p:nvSpPr>
          <p:cNvPr id="7" name="スライド番号プレースホルダー 6"/>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2">
        <a:schemeClr val="bg1"/>
      </p:bgRef>
    </p:bg>
    <p:spTree>
      <p:nvGrpSpPr>
        <p:cNvPr id="1" name=""/>
        <p:cNvGrpSpPr/>
        <p:nvPr/>
      </p:nvGrpSpPr>
      <p:grpSpPr>
        <a:xfrm>
          <a:off x="0" y="0"/>
          <a:ext cx="0" cy="0"/>
          <a:chOff x="0" y="0"/>
          <a:chExt cx="0" cy="0"/>
        </a:xfrm>
      </p:grpSpPr>
      <p:sp>
        <p:nvSpPr>
          <p:cNvPr id="4" name="テキスト プレースホルダー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ja-JP" altLang="en-US" smtClean="0"/>
              <a:t>マスター テキストの書式設定</a:t>
            </a:r>
          </a:p>
        </p:txBody>
      </p:sp>
      <p:sp>
        <p:nvSpPr>
          <p:cNvPr id="3" name="図プレースホルダー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ja-JP" altLang="en-US" smtClean="0"/>
              <a:t>アイコンをクリックして図を追加</a:t>
            </a:r>
            <a:endParaRPr kumimoji="0" lang="en-US" dirty="0"/>
          </a:p>
        </p:txBody>
      </p:sp>
      <p:sp>
        <p:nvSpPr>
          <p:cNvPr id="5" name="日付プレースホルダー 4"/>
          <p:cNvSpPr>
            <a:spLocks noGrp="1"/>
          </p:cNvSpPr>
          <p:nvPr>
            <p:ph type="dt" sz="half" idx="10"/>
          </p:nvPr>
        </p:nvSpPr>
        <p:spPr/>
        <p:txBody>
          <a:bodyPr/>
          <a:lstStyle>
            <a:lvl1pPr>
              <a:defRPr>
                <a:solidFill>
                  <a:schemeClr val="tx1"/>
                </a:solidFill>
              </a:defRPr>
            </a:lvl1pPr>
            <a:extLst/>
          </a:lstStyle>
          <a:p>
            <a:fld id="{8812C461-9712-40C1-A1ED-F2B3A1C42979}" type="datetime1">
              <a:rPr kumimoji="1" lang="ja-JP" altLang="en-US" smtClean="0"/>
              <a:t>2014/2/4</a:t>
            </a:fld>
            <a:endParaRPr kumimoji="1" lang="ja-JP" altLang="en-US"/>
          </a:p>
        </p:txBody>
      </p:sp>
      <p:sp>
        <p:nvSpPr>
          <p:cNvPr id="6" name="フッター プレースホルダー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kumimoji="1" lang="ja-JP" altLang="en-US"/>
          </a:p>
        </p:txBody>
      </p:sp>
      <p:sp>
        <p:nvSpPr>
          <p:cNvPr id="7" name="スライド番号プレースホルダー 6"/>
          <p:cNvSpPr>
            <a:spLocks noGrp="1"/>
          </p:cNvSpPr>
          <p:nvPr>
            <p:ph type="sldNum" sz="quarter" idx="12"/>
          </p:nvPr>
        </p:nvSpPr>
        <p:spPr/>
        <p:txBody>
          <a:bodyPr/>
          <a:lstStyle>
            <a:lvl1pPr>
              <a:defRPr>
                <a:solidFill>
                  <a:schemeClr val="tx1"/>
                </a:solidFill>
              </a:defRPr>
            </a:lvl1pPr>
            <a:extLst/>
          </a:lstStyle>
          <a:p>
            <a:fld id="{B3ACB6D9-E151-4A40-BBD4-BDFCD008B389}" type="slidenum">
              <a:rPr kumimoji="1" lang="ja-JP" altLang="en-US" smtClean="0"/>
              <a:pPr/>
              <a:t>‹#›</a:t>
            </a:fld>
            <a:endParaRPr kumimoji="1" lang="ja-JP" altLang="en-US"/>
          </a:p>
        </p:txBody>
      </p:sp>
      <p:sp>
        <p:nvSpPr>
          <p:cNvPr id="2" name="タイトル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ja-JP" altLang="en-US" smtClean="0"/>
              <a:t>マスター タイトルの書式設定</a:t>
            </a:r>
            <a:endParaRPr kumimoji="0" lang="en-US"/>
          </a:p>
        </p:txBody>
      </p:sp>
      <p:sp>
        <p:nvSpPr>
          <p:cNvPr id="8" name="フリーフォーム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フリーフォーム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線コネクタ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山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山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フリーフォーム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フリーフォーム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線コネクタ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タイトル プレースホルダー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ja-JP" altLang="en-US" smtClean="0"/>
              <a:t>マスター タイトルの書式設定</a:t>
            </a:r>
            <a:endParaRPr kumimoji="0" lang="en-US"/>
          </a:p>
        </p:txBody>
      </p:sp>
      <p:sp>
        <p:nvSpPr>
          <p:cNvPr id="30" name="テキスト プレースホルダー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0" name="日付プレースホルダー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FAA7065F-D76F-4B76-BDFC-71EA4CF2572F}" type="datetime1">
              <a:rPr kumimoji="1" lang="ja-JP" altLang="en-US" smtClean="0"/>
              <a:t>2014/2/4</a:t>
            </a:fld>
            <a:endParaRPr kumimoji="1" lang="ja-JP" altLang="en-US"/>
          </a:p>
        </p:txBody>
      </p:sp>
      <p:sp>
        <p:nvSpPr>
          <p:cNvPr id="22" name="フッター プレースホルダー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kumimoji="1" lang="ja-JP" altLang="en-US"/>
          </a:p>
        </p:txBody>
      </p:sp>
      <p:sp>
        <p:nvSpPr>
          <p:cNvPr id="18" name="スライド番号プレースホルダー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3ACB6D9-E151-4A40-BBD4-BDFCD008B389}"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rtl="0" eaLnBrk="1" latinLnBrk="0" hangingPunct="1">
        <a:spcBef>
          <a:spcPct val="0"/>
        </a:spcBef>
        <a:buNone/>
        <a:defRPr kumimoji="1"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1"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tx1"/>
          </a:solidFill>
          <a:latin typeface="+mn-lt"/>
          <a:ea typeface="+mn-ea"/>
          <a:cs typeface="+mn-cs"/>
        </a:defRPr>
      </a:lvl9pPr>
      <a:extLst/>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3568" y="1484784"/>
            <a:ext cx="7772400" cy="1829761"/>
          </a:xfrm>
        </p:spPr>
        <p:txBody>
          <a:bodyPr>
            <a:normAutofit fontScale="90000"/>
          </a:bodyPr>
          <a:lstStyle/>
          <a:p>
            <a:pPr algn="ctr"/>
            <a:r>
              <a:rPr lang="ja-JP" altLang="en-US" dirty="0"/>
              <a:t>ドライブルートアシストのため</a:t>
            </a:r>
            <a:r>
              <a:rPr lang="ja-JP" altLang="en-US" dirty="0" smtClean="0"/>
              <a:t>の</a:t>
            </a:r>
            <a:r>
              <a:rPr lang="en-US" altLang="ja-JP" dirty="0" smtClean="0"/>
              <a:t/>
            </a:r>
            <a:br>
              <a:rPr lang="en-US" altLang="ja-JP" dirty="0" smtClean="0"/>
            </a:br>
            <a:r>
              <a:rPr lang="ja-JP" altLang="en-US" dirty="0" smtClean="0"/>
              <a:t>ツイート収集システム</a:t>
            </a:r>
            <a:r>
              <a:rPr lang="ja-JP" altLang="en-US" dirty="0"/>
              <a:t>の開発</a:t>
            </a:r>
            <a:br>
              <a:rPr lang="ja-JP" altLang="en-US" dirty="0"/>
            </a:b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latin typeface="Times New Roman" panose="02020603050405020304" pitchFamily="18" charset="0"/>
                <a:ea typeface="ＭＳ 明朝" panose="02020609040205080304" pitchFamily="17" charset="-128"/>
                <a:cs typeface="Times New Roman" panose="02020603050405020304" pitchFamily="18" charset="0"/>
              </a:rPr>
              <a:t>0942013</a:t>
            </a:r>
            <a:r>
              <a:rPr kumimoji="1" lang="ja-JP" altLang="en-US" dirty="0" smtClean="0">
                <a:latin typeface="Times New Roman" panose="02020603050405020304" pitchFamily="18" charset="0"/>
                <a:ea typeface="ＭＳ 明朝" panose="02020609040205080304" pitchFamily="17" charset="-128"/>
                <a:cs typeface="Times New Roman" panose="02020603050405020304" pitchFamily="18" charset="0"/>
              </a:rPr>
              <a:t>　伊藤　貴文</a:t>
            </a:r>
            <a:endParaRPr kumimoji="1" lang="ja-JP" altLang="en-US" dirty="0">
              <a:latin typeface="Times New Roman" panose="02020603050405020304" pitchFamily="18" charset="0"/>
              <a:ea typeface="ＭＳ 明朝" panose="02020609040205080304" pitchFamily="17" charset="-128"/>
              <a:cs typeface="Times New Roman" panose="02020603050405020304" pitchFamily="18" charset="0"/>
            </a:endParaRPr>
          </a:p>
        </p:txBody>
      </p:sp>
    </p:spTree>
    <p:extLst>
      <p:ext uri="{BB962C8B-B14F-4D97-AF65-F5344CB8AC3E}">
        <p14:creationId xmlns:p14="http://schemas.microsoft.com/office/powerpoint/2010/main" val="36058881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 7" descr="pawa1.jpg"/>
          <p:cNvPicPr>
            <a:picLocks noGrp="1" noChangeAspect="1"/>
          </p:cNvPicPr>
          <p:nvPr>
            <p:ph idx="1"/>
          </p:nvPr>
        </p:nvPicPr>
        <p:blipFill>
          <a:blip r:embed="rId3" cstate="print"/>
          <a:stretch>
            <a:fillRect/>
          </a:stretch>
        </p:blipFill>
        <p:spPr>
          <a:xfrm>
            <a:off x="251520" y="1988840"/>
            <a:ext cx="8640960" cy="2396334"/>
          </a:xfrm>
        </p:spPr>
      </p:pic>
      <p:sp>
        <p:nvSpPr>
          <p:cNvPr id="3" name="タイトル 2"/>
          <p:cNvSpPr>
            <a:spLocks noGrp="1"/>
          </p:cNvSpPr>
          <p:nvPr>
            <p:ph type="title"/>
          </p:nvPr>
        </p:nvSpPr>
        <p:spPr/>
        <p:txBody>
          <a:bodyPr/>
          <a:lstStyle/>
          <a:p>
            <a:r>
              <a:rPr kumimoji="1" lang="en-US" altLang="ja-JP" dirty="0" smtClean="0"/>
              <a:t>4</a:t>
            </a:r>
            <a:r>
              <a:rPr kumimoji="1" lang="ja-JP" altLang="en-US" dirty="0" err="1" smtClean="0"/>
              <a:t>．</a:t>
            </a:r>
            <a:r>
              <a:rPr kumimoji="1" lang="ja-JP" altLang="en-US" dirty="0" smtClean="0"/>
              <a:t>手法</a:t>
            </a:r>
            <a:endParaRPr kumimoji="1" lang="ja-JP" altLang="en-US" dirty="0"/>
          </a:p>
        </p:txBody>
      </p:sp>
      <p:sp>
        <p:nvSpPr>
          <p:cNvPr id="9" name="テキスト ボックス 8"/>
          <p:cNvSpPr txBox="1"/>
          <p:nvPr/>
        </p:nvSpPr>
        <p:spPr>
          <a:xfrm>
            <a:off x="1835696" y="2800998"/>
            <a:ext cx="720080" cy="253916"/>
          </a:xfrm>
          <a:prstGeom prst="rect">
            <a:avLst/>
          </a:prstGeom>
          <a:solidFill>
            <a:schemeClr val="bg1"/>
          </a:solidFill>
        </p:spPr>
        <p:txBody>
          <a:bodyPr wrap="square" rtlCol="0">
            <a:spAutoFit/>
          </a:bodyPr>
          <a:lstStyle/>
          <a:p>
            <a:r>
              <a:rPr kumimoji="1" lang="ja-JP" altLang="en-US" sz="1050" dirty="0" smtClean="0"/>
              <a:t>渋滞</a:t>
            </a:r>
            <a:r>
              <a:rPr kumimoji="1" lang="ja-JP" altLang="en-US" sz="1050" dirty="0" err="1" smtClean="0"/>
              <a:t>なう</a:t>
            </a:r>
            <a:endParaRPr kumimoji="1" lang="ja-JP" altLang="en-US" sz="1050" dirty="0"/>
          </a:p>
        </p:txBody>
      </p:sp>
      <p:sp>
        <p:nvSpPr>
          <p:cNvPr id="10" name="テキスト ボックス 9"/>
          <p:cNvSpPr txBox="1"/>
          <p:nvPr/>
        </p:nvSpPr>
        <p:spPr>
          <a:xfrm>
            <a:off x="5220072" y="2224934"/>
            <a:ext cx="2088232" cy="253916"/>
          </a:xfrm>
          <a:prstGeom prst="rect">
            <a:avLst/>
          </a:prstGeom>
          <a:solidFill>
            <a:schemeClr val="bg1"/>
          </a:solidFill>
        </p:spPr>
        <p:txBody>
          <a:bodyPr wrap="square" rtlCol="0">
            <a:spAutoFit/>
          </a:bodyPr>
          <a:lstStyle/>
          <a:p>
            <a:r>
              <a:rPr lang="ja-JP" altLang="en-US" sz="1050" dirty="0" smtClean="0"/>
              <a:t>事故発生！通過に時間掛かる</a:t>
            </a:r>
            <a:r>
              <a:rPr lang="en-US" altLang="ja-JP" sz="1050" dirty="0" smtClean="0"/>
              <a:t>…</a:t>
            </a:r>
            <a:endParaRPr kumimoji="1" lang="ja-JP" altLang="en-US" sz="1050" dirty="0"/>
          </a:p>
        </p:txBody>
      </p:sp>
      <p:sp>
        <p:nvSpPr>
          <p:cNvPr id="11" name="テキスト ボックス 10"/>
          <p:cNvSpPr txBox="1"/>
          <p:nvPr/>
        </p:nvSpPr>
        <p:spPr>
          <a:xfrm>
            <a:off x="0" y="4365104"/>
            <a:ext cx="3456384" cy="523220"/>
          </a:xfrm>
          <a:prstGeom prst="rect">
            <a:avLst/>
          </a:prstGeom>
          <a:noFill/>
        </p:spPr>
        <p:txBody>
          <a:bodyPr wrap="square" rtlCol="0">
            <a:spAutoFit/>
          </a:bodyPr>
          <a:lstStyle/>
          <a:p>
            <a:r>
              <a:rPr kumimoji="1" lang="ja-JP" altLang="en-US" sz="2800" dirty="0" smtClean="0">
                <a:solidFill>
                  <a:schemeClr val="accent2"/>
                </a:solidFill>
              </a:rPr>
              <a:t>① </a:t>
            </a:r>
            <a:r>
              <a:rPr kumimoji="1" lang="en-US" altLang="ja-JP" sz="2800" dirty="0" err="1" smtClean="0">
                <a:solidFill>
                  <a:schemeClr val="accent2"/>
                </a:solidFill>
              </a:rPr>
              <a:t>google</a:t>
            </a:r>
            <a:r>
              <a:rPr kumimoji="1" lang="ja-JP" altLang="en-US" sz="2800" dirty="0" smtClean="0">
                <a:solidFill>
                  <a:schemeClr val="accent2"/>
                </a:solidFill>
              </a:rPr>
              <a:t> </a:t>
            </a:r>
            <a:r>
              <a:rPr kumimoji="1" lang="en-US" altLang="ja-JP" sz="2800" dirty="0" smtClean="0">
                <a:solidFill>
                  <a:schemeClr val="accent2"/>
                </a:solidFill>
              </a:rPr>
              <a:t>Maps</a:t>
            </a:r>
            <a:endParaRPr kumimoji="1" lang="ja-JP" altLang="en-US" sz="2800" dirty="0">
              <a:solidFill>
                <a:schemeClr val="accent2"/>
              </a:solidFill>
            </a:endParaRPr>
          </a:p>
        </p:txBody>
      </p:sp>
      <p:cxnSp>
        <p:nvCxnSpPr>
          <p:cNvPr id="13" name="直線コネクタ 12"/>
          <p:cNvCxnSpPr/>
          <p:nvPr/>
        </p:nvCxnSpPr>
        <p:spPr>
          <a:xfrm flipV="1">
            <a:off x="1835696" y="1936902"/>
            <a:ext cx="4176464" cy="86409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5076056" y="1936902"/>
            <a:ext cx="936104" cy="43204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868144" y="1484784"/>
            <a:ext cx="3456384" cy="523220"/>
          </a:xfrm>
          <a:prstGeom prst="rect">
            <a:avLst/>
          </a:prstGeom>
          <a:noFill/>
        </p:spPr>
        <p:txBody>
          <a:bodyPr wrap="square" rtlCol="0">
            <a:spAutoFit/>
          </a:bodyPr>
          <a:lstStyle/>
          <a:p>
            <a:r>
              <a:rPr lang="ja-JP" altLang="en-US" sz="2800" dirty="0" smtClean="0">
                <a:solidFill>
                  <a:schemeClr val="accent2"/>
                </a:solidFill>
              </a:rPr>
              <a:t>③</a:t>
            </a:r>
            <a:r>
              <a:rPr kumimoji="1" lang="ja-JP" altLang="en-US" sz="2800" dirty="0" smtClean="0">
                <a:solidFill>
                  <a:schemeClr val="accent2"/>
                </a:solidFill>
              </a:rPr>
              <a:t> </a:t>
            </a:r>
            <a:r>
              <a:rPr lang="en-US" altLang="ja-JP" sz="2800" dirty="0" smtClean="0">
                <a:solidFill>
                  <a:schemeClr val="accent2"/>
                </a:solidFill>
              </a:rPr>
              <a:t>Twitter</a:t>
            </a:r>
            <a:endParaRPr kumimoji="1" lang="ja-JP" altLang="en-US" sz="2800" dirty="0">
              <a:solidFill>
                <a:schemeClr val="accent2"/>
              </a:solidFill>
            </a:endParaRPr>
          </a:p>
        </p:txBody>
      </p:sp>
      <p:sp>
        <p:nvSpPr>
          <p:cNvPr id="19" name="テキスト ボックス 18"/>
          <p:cNvSpPr txBox="1"/>
          <p:nvPr/>
        </p:nvSpPr>
        <p:spPr>
          <a:xfrm>
            <a:off x="4319464" y="4365104"/>
            <a:ext cx="4824536" cy="523220"/>
          </a:xfrm>
          <a:prstGeom prst="rect">
            <a:avLst/>
          </a:prstGeom>
          <a:noFill/>
        </p:spPr>
        <p:txBody>
          <a:bodyPr wrap="square" rtlCol="0">
            <a:spAutoFit/>
          </a:bodyPr>
          <a:lstStyle/>
          <a:p>
            <a:r>
              <a:rPr lang="ja-JP" altLang="en-US" sz="2800" dirty="0" smtClean="0">
                <a:solidFill>
                  <a:schemeClr val="accent2"/>
                </a:solidFill>
              </a:rPr>
              <a:t>②</a:t>
            </a:r>
            <a:r>
              <a:rPr lang="en-US" altLang="ja-JP" sz="2800" dirty="0" smtClean="0">
                <a:solidFill>
                  <a:schemeClr val="accent2"/>
                </a:solidFill>
              </a:rPr>
              <a:t>Google</a:t>
            </a:r>
            <a:r>
              <a:rPr lang="ja-JP" altLang="en-US" sz="2800" dirty="0" smtClean="0">
                <a:solidFill>
                  <a:schemeClr val="accent2"/>
                </a:solidFill>
              </a:rPr>
              <a:t> </a:t>
            </a:r>
            <a:r>
              <a:rPr lang="en-US" altLang="ja-JP" sz="2800" dirty="0" smtClean="0">
                <a:solidFill>
                  <a:schemeClr val="accent2"/>
                </a:solidFill>
              </a:rPr>
              <a:t>Maps</a:t>
            </a:r>
            <a:r>
              <a:rPr lang="ja-JP" altLang="en-US" sz="2800" dirty="0" smtClean="0">
                <a:solidFill>
                  <a:schemeClr val="accent2"/>
                </a:solidFill>
              </a:rPr>
              <a:t>ディレクション</a:t>
            </a:r>
            <a:endParaRPr kumimoji="1" lang="ja-JP" altLang="en-US" sz="2800" dirty="0">
              <a:solidFill>
                <a:schemeClr val="accent2"/>
              </a:solidFill>
            </a:endParaRPr>
          </a:p>
        </p:txBody>
      </p:sp>
      <p:cxnSp>
        <p:nvCxnSpPr>
          <p:cNvPr id="23" name="直線コネクタ 22"/>
          <p:cNvCxnSpPr/>
          <p:nvPr/>
        </p:nvCxnSpPr>
        <p:spPr>
          <a:xfrm>
            <a:off x="4355976" y="3017022"/>
            <a:ext cx="1944216" cy="144016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コンテンツ プレースホルダー 1"/>
          <p:cNvSpPr txBox="1">
            <a:spLocks/>
          </p:cNvSpPr>
          <p:nvPr/>
        </p:nvSpPr>
        <p:spPr>
          <a:xfrm>
            <a:off x="395536" y="4941168"/>
            <a:ext cx="8928992" cy="2160240"/>
          </a:xfrm>
          <a:prstGeom prst="rect">
            <a:avLst/>
          </a:prstGeom>
        </p:spPr>
        <p:txBody>
          <a:bodyPr vert="horz">
            <a:normAutofit/>
          </a:bodyPr>
          <a:lstStyle/>
          <a:p>
            <a:pPr marL="109728" marR="0" lvl="0" indent="0" algn="ct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1" lang="en-US" altLang="ja-JP" sz="2700" b="0" i="0" u="none" strike="noStrike" kern="1200" cap="none" spc="0" normalizeH="0" baseline="0" noProof="0" dirty="0" smtClean="0">
                <a:ln>
                  <a:noFill/>
                </a:ln>
                <a:solidFill>
                  <a:schemeClr val="tx1"/>
                </a:solidFill>
                <a:effectLst/>
                <a:uLnTx/>
                <a:uFillTx/>
                <a:latin typeface="+mn-lt"/>
                <a:ea typeface="+mn-ea"/>
                <a:cs typeface="+mn-cs"/>
              </a:rPr>
              <a:t>Google</a:t>
            </a: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 </a:t>
            </a:r>
            <a:r>
              <a:rPr kumimoji="1" lang="en-US" altLang="ja-JP" sz="2700" b="0" i="0" u="none" strike="noStrike" kern="1200" cap="none" spc="0" normalizeH="0" baseline="0" noProof="0" dirty="0" smtClean="0">
                <a:ln>
                  <a:noFill/>
                </a:ln>
                <a:solidFill>
                  <a:schemeClr val="tx1"/>
                </a:solidFill>
                <a:effectLst/>
                <a:uLnTx/>
                <a:uFillTx/>
                <a:latin typeface="+mn-lt"/>
                <a:ea typeface="+mn-ea"/>
                <a:cs typeface="+mn-cs"/>
              </a:rPr>
              <a:t>Maps-</a:t>
            </a: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ディレクションサービス</a:t>
            </a:r>
            <a:endParaRPr kumimoji="1" lang="en-US" altLang="ja-JP" sz="2700" b="0" i="0" u="none" strike="noStrike" kern="1200" cap="none" spc="0" normalizeH="0" baseline="0" noProof="0" dirty="0" smtClean="0">
              <a:ln>
                <a:noFill/>
              </a:ln>
              <a:solidFill>
                <a:schemeClr val="tx1"/>
              </a:solidFill>
              <a:effectLst/>
              <a:uLnTx/>
              <a:uFillTx/>
              <a:latin typeface="+mn-lt"/>
              <a:ea typeface="+mn-ea"/>
              <a:cs typeface="+mn-cs"/>
            </a:endParaRPr>
          </a:p>
          <a:p>
            <a:pPr marL="109728" marR="0" lvl="0" indent="0" algn="ct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a:t>
            </a:r>
            <a:endParaRPr kumimoji="1" lang="en-US" altLang="ja-JP" sz="2700" b="0" i="0" u="none" strike="noStrike" kern="1200" cap="none" spc="0" normalizeH="0" baseline="0" noProof="0" dirty="0" smtClean="0">
              <a:ln>
                <a:noFill/>
              </a:ln>
              <a:solidFill>
                <a:schemeClr val="tx1"/>
              </a:solidFill>
              <a:effectLst/>
              <a:uLnTx/>
              <a:uFillTx/>
              <a:latin typeface="+mn-lt"/>
              <a:ea typeface="+mn-ea"/>
              <a:cs typeface="+mn-cs"/>
            </a:endParaRPr>
          </a:p>
          <a:p>
            <a:pPr marL="109728" marR="0" lvl="0" indent="0" algn="ct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1" lang="en-US" altLang="ja-JP" sz="2700" b="0" i="0" u="none" strike="noStrike" kern="1200" cap="none" spc="0" normalizeH="0" baseline="0" noProof="0" dirty="0" smtClean="0">
                <a:ln>
                  <a:noFill/>
                </a:ln>
                <a:solidFill>
                  <a:schemeClr val="tx1"/>
                </a:solidFill>
                <a:effectLst/>
                <a:uLnTx/>
                <a:uFillTx/>
                <a:latin typeface="+mn-lt"/>
                <a:ea typeface="+mn-ea"/>
                <a:cs typeface="+mn-cs"/>
              </a:rPr>
              <a:t>Twitter-</a:t>
            </a: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位置指定して検索するサービス</a:t>
            </a:r>
          </a:p>
          <a:p>
            <a:pPr marL="109728"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1" lang="ja-JP" altLang="en-US" sz="2700" b="0" i="0" u="none" strike="noStrike" kern="1200" cap="none" spc="0" normalizeH="0" baseline="0" noProof="0" dirty="0">
              <a:ln>
                <a:noFill/>
              </a:ln>
              <a:solidFill>
                <a:schemeClr val="tx1"/>
              </a:solidFill>
              <a:effectLst/>
              <a:uLnTx/>
              <a:uFillTx/>
              <a:latin typeface="+mn-lt"/>
              <a:ea typeface="+mn-ea"/>
              <a:cs typeface="+mn-cs"/>
            </a:endParaRPr>
          </a:p>
        </p:txBody>
      </p:sp>
      <p:sp>
        <p:nvSpPr>
          <p:cNvPr id="21" name="テキスト ボックス 20"/>
          <p:cNvSpPr txBox="1"/>
          <p:nvPr/>
        </p:nvSpPr>
        <p:spPr>
          <a:xfrm>
            <a:off x="611560" y="1412776"/>
            <a:ext cx="4896544" cy="461665"/>
          </a:xfrm>
          <a:prstGeom prst="rect">
            <a:avLst/>
          </a:prstGeom>
          <a:noFill/>
        </p:spPr>
        <p:txBody>
          <a:bodyPr wrap="square" rtlCol="0">
            <a:spAutoFit/>
          </a:bodyPr>
          <a:lstStyle/>
          <a:p>
            <a:pPr>
              <a:buFont typeface="Wingdings" pitchFamily="2" charset="2"/>
              <a:buChar char="l"/>
            </a:pPr>
            <a:r>
              <a:rPr lang="en-US" altLang="ja-JP" sz="2400" dirty="0" smtClean="0"/>
              <a:t>2</a:t>
            </a:r>
            <a:r>
              <a:rPr lang="ja-JP" altLang="en-US" sz="2400" dirty="0" err="1" smtClean="0"/>
              <a:t>つの</a:t>
            </a:r>
            <a:r>
              <a:rPr lang="ja-JP" altLang="en-US" sz="2400" dirty="0" smtClean="0"/>
              <a:t>サービスを組み合わせる</a:t>
            </a:r>
            <a:endParaRPr kumimoji="1" lang="ja-JP" altLang="en-US" sz="2400" dirty="0"/>
          </a:p>
        </p:txBody>
      </p:sp>
      <p:sp>
        <p:nvSpPr>
          <p:cNvPr id="14" name="角丸四角形 13"/>
          <p:cNvSpPr/>
          <p:nvPr/>
        </p:nvSpPr>
        <p:spPr>
          <a:xfrm>
            <a:off x="1043608" y="4941168"/>
            <a:ext cx="7128792" cy="15121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B3ACB6D9-E151-4A40-BBD4-BDFCD008B389}" type="slidenum">
              <a:rPr kumimoji="1" lang="ja-JP" altLang="en-US" smtClean="0"/>
              <a:pPr/>
              <a:t>10</a:t>
            </a:fld>
            <a:endParaRPr kumimoji="1" lang="ja-JP"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67544" y="1124744"/>
            <a:ext cx="8229600" cy="4968552"/>
          </a:xfrm>
        </p:spPr>
        <p:txBody>
          <a:bodyPr/>
          <a:lstStyle/>
          <a:p>
            <a:pPr marL="109728" indent="0">
              <a:buNone/>
            </a:pPr>
            <a:r>
              <a:rPr lang="en-US" altLang="ja-JP" dirty="0"/>
              <a:t>Google maps</a:t>
            </a:r>
          </a:p>
          <a:p>
            <a:pPr marL="109728" indent="0">
              <a:buNone/>
            </a:pPr>
            <a:r>
              <a:rPr lang="en-US" altLang="ja-JP" dirty="0"/>
              <a:t>①	</a:t>
            </a:r>
            <a:r>
              <a:rPr lang="ja-JP" altLang="en-US" dirty="0"/>
              <a:t>地図を表示する．</a:t>
            </a:r>
          </a:p>
          <a:p>
            <a:pPr marL="109728" indent="0">
              <a:buNone/>
            </a:pPr>
            <a:r>
              <a:rPr lang="ja-JP" altLang="en-US" dirty="0"/>
              <a:t>②	現在</a:t>
            </a:r>
            <a:r>
              <a:rPr lang="ja-JP" altLang="en-US" dirty="0" smtClean="0"/>
              <a:t>位置を取得する．</a:t>
            </a:r>
            <a:endParaRPr lang="ja-JP" altLang="en-US" dirty="0"/>
          </a:p>
          <a:p>
            <a:pPr marL="109728" indent="0">
              <a:buNone/>
            </a:pPr>
            <a:r>
              <a:rPr lang="ja-JP" altLang="en-US" dirty="0"/>
              <a:t>③	</a:t>
            </a:r>
            <a:r>
              <a:rPr lang="ja-JP" altLang="en-US" dirty="0" smtClean="0"/>
              <a:t>ルートを検索</a:t>
            </a:r>
            <a:r>
              <a:rPr lang="ja-JP" altLang="en-US" dirty="0"/>
              <a:t>・</a:t>
            </a:r>
            <a:r>
              <a:rPr lang="ja-JP" altLang="en-US" dirty="0" smtClean="0"/>
              <a:t>案内する．</a:t>
            </a:r>
            <a:endParaRPr lang="ja-JP" altLang="en-US" dirty="0"/>
          </a:p>
          <a:p>
            <a:pPr marL="109728" indent="0">
              <a:buNone/>
            </a:pPr>
            <a:endParaRPr lang="ja-JP" altLang="en-US" dirty="0"/>
          </a:p>
          <a:p>
            <a:pPr marL="109728" indent="0">
              <a:buNone/>
            </a:pPr>
            <a:r>
              <a:rPr lang="en-US" altLang="ja-JP" dirty="0"/>
              <a:t>Twitter</a:t>
            </a:r>
          </a:p>
          <a:p>
            <a:pPr marL="109728" indent="0">
              <a:buNone/>
            </a:pPr>
            <a:r>
              <a:rPr lang="en-US" altLang="ja-JP" dirty="0"/>
              <a:t>④	</a:t>
            </a:r>
            <a:r>
              <a:rPr lang="ja-JP" altLang="en-US" dirty="0" smtClean="0"/>
              <a:t>個人を認証する．</a:t>
            </a:r>
            <a:endParaRPr lang="ja-JP" altLang="en-US" dirty="0"/>
          </a:p>
          <a:p>
            <a:pPr marL="109728" indent="0">
              <a:buNone/>
            </a:pPr>
            <a:r>
              <a:rPr lang="ja-JP" altLang="en-US" dirty="0"/>
              <a:t>⑤	</a:t>
            </a:r>
            <a:r>
              <a:rPr lang="ja-JP" altLang="en-US" dirty="0" smtClean="0"/>
              <a:t>位置を指定して検索する．</a:t>
            </a:r>
            <a:endParaRPr lang="ja-JP" altLang="en-US" dirty="0"/>
          </a:p>
          <a:p>
            <a:pPr marL="109728" indent="0">
              <a:buNone/>
            </a:pPr>
            <a:r>
              <a:rPr lang="ja-JP" altLang="en-US" dirty="0"/>
              <a:t>⑥	</a:t>
            </a:r>
            <a:r>
              <a:rPr lang="en-US" altLang="ja-JP" dirty="0" smtClean="0"/>
              <a:t> Tweet</a:t>
            </a:r>
            <a:r>
              <a:rPr lang="ja-JP" altLang="en-US" dirty="0" smtClean="0"/>
              <a:t>を表示する．</a:t>
            </a:r>
            <a:endParaRPr lang="ja-JP" altLang="en-US" dirty="0"/>
          </a:p>
          <a:p>
            <a:pPr marL="109728" indent="0">
              <a:buNone/>
            </a:pPr>
            <a:endParaRPr kumimoji="1" lang="en-US" altLang="ja-JP" dirty="0" smtClean="0"/>
          </a:p>
          <a:p>
            <a:pPr marL="109728" indent="0">
              <a:buNone/>
            </a:pPr>
            <a:endParaRPr kumimoji="1" lang="ja-JP" altLang="en-US" dirty="0"/>
          </a:p>
        </p:txBody>
      </p:sp>
      <p:sp>
        <p:nvSpPr>
          <p:cNvPr id="3" name="タイトル 2"/>
          <p:cNvSpPr>
            <a:spLocks noGrp="1"/>
          </p:cNvSpPr>
          <p:nvPr>
            <p:ph type="title"/>
          </p:nvPr>
        </p:nvSpPr>
        <p:spPr/>
        <p:txBody>
          <a:bodyPr/>
          <a:lstStyle/>
          <a:p>
            <a:r>
              <a:rPr lang="en-US" altLang="ja-JP" dirty="0" smtClean="0"/>
              <a:t>5</a:t>
            </a:r>
            <a:r>
              <a:rPr lang="ja-JP" altLang="en-US" dirty="0" err="1" smtClean="0"/>
              <a:t>．</a:t>
            </a:r>
            <a:r>
              <a:rPr kumimoji="1" lang="ja-JP" altLang="en-US" dirty="0" smtClean="0"/>
              <a:t>プログラムの作成</a:t>
            </a:r>
            <a:endParaRPr kumimoji="1" lang="ja-JP" altLang="en-US" dirty="0"/>
          </a:p>
        </p:txBody>
      </p:sp>
      <p:sp>
        <p:nvSpPr>
          <p:cNvPr id="4" name="スライド番号プレースホルダー 3"/>
          <p:cNvSpPr>
            <a:spLocks noGrp="1"/>
          </p:cNvSpPr>
          <p:nvPr>
            <p:ph type="sldNum" sz="quarter" idx="12"/>
          </p:nvPr>
        </p:nvSpPr>
        <p:spPr/>
        <p:txBody>
          <a:bodyPr/>
          <a:lstStyle/>
          <a:p>
            <a:fld id="{B3ACB6D9-E151-4A40-BBD4-BDFCD008B389}" type="slidenum">
              <a:rPr kumimoji="1" lang="ja-JP" altLang="en-US" smtClean="0"/>
              <a:pPr/>
              <a:t>11</a:t>
            </a:fld>
            <a:endParaRPr kumimoji="1" lang="ja-JP" altLang="en-US"/>
          </a:p>
        </p:txBody>
      </p:sp>
    </p:spTree>
    <p:extLst>
      <p:ext uri="{BB962C8B-B14F-4D97-AF65-F5344CB8AC3E}">
        <p14:creationId xmlns:p14="http://schemas.microsoft.com/office/powerpoint/2010/main" val="3606610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ja-JP" altLang="en-US" sz="3200" dirty="0" smtClean="0"/>
              <a:t>作成の結果</a:t>
            </a:r>
            <a:endParaRPr kumimoji="1" lang="ja-JP" altLang="en-US" sz="3200" dirty="0"/>
          </a:p>
        </p:txBody>
      </p:sp>
      <p:pic>
        <p:nvPicPr>
          <p:cNvPr id="4" name="ScreenCapture_2014-02-04 12.19.49.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9512" y="1124744"/>
            <a:ext cx="8724714" cy="5256584"/>
          </a:xfrm>
        </p:spPr>
      </p:pic>
      <p:sp>
        <p:nvSpPr>
          <p:cNvPr id="5" name="スライド番号プレースホルダー 4"/>
          <p:cNvSpPr>
            <a:spLocks noGrp="1"/>
          </p:cNvSpPr>
          <p:nvPr>
            <p:ph type="sldNum" sz="quarter" idx="12"/>
          </p:nvPr>
        </p:nvSpPr>
        <p:spPr/>
        <p:txBody>
          <a:bodyPr/>
          <a:lstStyle/>
          <a:p>
            <a:fld id="{B3ACB6D9-E151-4A40-BBD4-BDFCD008B389}" type="slidenum">
              <a:rPr kumimoji="1" lang="ja-JP" altLang="en-US" smtClean="0"/>
              <a:pPr/>
              <a:t>12</a:t>
            </a:fld>
            <a:endParaRPr kumimoji="1" lang="ja-JP" altLang="en-US"/>
          </a:p>
        </p:txBody>
      </p:sp>
    </p:spTree>
    <p:extLst>
      <p:ext uri="{BB962C8B-B14F-4D97-AF65-F5344CB8AC3E}">
        <p14:creationId xmlns:p14="http://schemas.microsoft.com/office/powerpoint/2010/main" val="32599241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539552" y="1484784"/>
            <a:ext cx="7776864"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a:spLocks noGrp="1"/>
          </p:cNvSpPr>
          <p:nvPr>
            <p:ph type="title"/>
          </p:nvPr>
        </p:nvSpPr>
        <p:spPr/>
        <p:txBody>
          <a:bodyPr/>
          <a:lstStyle/>
          <a:p>
            <a:r>
              <a:rPr kumimoji="1" lang="en-US" altLang="ja-JP" dirty="0" smtClean="0"/>
              <a:t>6</a:t>
            </a:r>
            <a:r>
              <a:rPr kumimoji="1" lang="ja-JP" altLang="en-US" dirty="0" err="1" smtClean="0"/>
              <a:t>．</a:t>
            </a:r>
            <a:r>
              <a:rPr lang="ja-JP" altLang="en-US" dirty="0"/>
              <a:t>まとめ</a:t>
            </a:r>
            <a:endParaRPr kumimoji="1" lang="ja-JP" altLang="en-US" dirty="0"/>
          </a:p>
        </p:txBody>
      </p:sp>
      <p:sp>
        <p:nvSpPr>
          <p:cNvPr id="4" name="テキスト ボックス 3"/>
          <p:cNvSpPr txBox="1"/>
          <p:nvPr/>
        </p:nvSpPr>
        <p:spPr>
          <a:xfrm>
            <a:off x="935596" y="1628800"/>
            <a:ext cx="7200800" cy="1969770"/>
          </a:xfrm>
          <a:prstGeom prst="rect">
            <a:avLst/>
          </a:prstGeom>
          <a:noFill/>
        </p:spPr>
        <p:txBody>
          <a:bodyPr wrap="square" rtlCol="0">
            <a:spAutoFit/>
          </a:bodyPr>
          <a:lstStyle/>
          <a:p>
            <a:r>
              <a:rPr lang="ja-JP" altLang="en-US" sz="3200" dirty="0" smtClean="0">
                <a:solidFill>
                  <a:schemeClr val="bg1"/>
                </a:solidFill>
              </a:rPr>
              <a:t>本研究のシステム</a:t>
            </a:r>
            <a:r>
              <a:rPr lang="ja-JP" altLang="en-US" sz="3200" dirty="0" smtClean="0">
                <a:solidFill>
                  <a:schemeClr val="bg1"/>
                </a:solidFill>
              </a:rPr>
              <a:t>のベースが完成した．</a:t>
            </a:r>
            <a:endParaRPr lang="en-US" altLang="ja-JP" sz="3200" dirty="0" smtClean="0">
              <a:solidFill>
                <a:schemeClr val="bg1"/>
              </a:solidFill>
            </a:endParaRPr>
          </a:p>
          <a:p>
            <a:endParaRPr lang="en-US" altLang="ja-JP" sz="2400" dirty="0" smtClean="0"/>
          </a:p>
          <a:p>
            <a:endParaRPr lang="en-US" altLang="ja-JP" sz="2400" dirty="0" smtClean="0"/>
          </a:p>
          <a:p>
            <a:endParaRPr lang="en-US" altLang="ja-JP" sz="2400" dirty="0" smtClean="0"/>
          </a:p>
          <a:p>
            <a:endParaRPr kumimoji="1" lang="ja-JP" altLang="en-US" dirty="0"/>
          </a:p>
        </p:txBody>
      </p:sp>
      <p:sp>
        <p:nvSpPr>
          <p:cNvPr id="6" name="テキスト ボックス 5"/>
          <p:cNvSpPr txBox="1"/>
          <p:nvPr/>
        </p:nvSpPr>
        <p:spPr>
          <a:xfrm>
            <a:off x="179512" y="2499866"/>
            <a:ext cx="8712968" cy="1631216"/>
          </a:xfrm>
          <a:prstGeom prst="rect">
            <a:avLst/>
          </a:prstGeom>
          <a:noFill/>
        </p:spPr>
        <p:txBody>
          <a:bodyPr wrap="square" rtlCol="0">
            <a:spAutoFit/>
          </a:bodyPr>
          <a:lstStyle/>
          <a:p>
            <a:r>
              <a:rPr lang="en-US" altLang="ja-JP" sz="2000" dirty="0" smtClean="0"/>
              <a:t>Google Maps</a:t>
            </a:r>
            <a:r>
              <a:rPr lang="ja-JP" altLang="en-US" sz="2000" dirty="0" smtClean="0"/>
              <a:t>のディレクションサービスと</a:t>
            </a:r>
            <a:r>
              <a:rPr lang="en-US" altLang="ja-JP" sz="2000" dirty="0" smtClean="0"/>
              <a:t>Twitter</a:t>
            </a:r>
            <a:r>
              <a:rPr lang="ja-JP" altLang="en-US" sz="2000" dirty="0" smtClean="0"/>
              <a:t>の</a:t>
            </a:r>
            <a:r>
              <a:rPr lang="ja-JP" altLang="en-US" sz="2000" dirty="0" smtClean="0"/>
              <a:t>位置を指定して検索するサービスを組み合わせること</a:t>
            </a:r>
            <a:r>
              <a:rPr lang="ja-JP" altLang="en-US" sz="2000" dirty="0" smtClean="0"/>
              <a:t>は完成した</a:t>
            </a:r>
            <a:r>
              <a:rPr lang="ja-JP" altLang="en-US" sz="2000" dirty="0" smtClean="0"/>
              <a:t>．</a:t>
            </a:r>
            <a:endParaRPr lang="en-US" altLang="ja-JP" sz="2000" dirty="0" smtClean="0"/>
          </a:p>
          <a:p>
            <a:r>
              <a:rPr lang="ja-JP" altLang="en-US" sz="2000" dirty="0" smtClean="0"/>
              <a:t>既存</a:t>
            </a:r>
            <a:r>
              <a:rPr lang="ja-JP" altLang="en-US" sz="2000" dirty="0"/>
              <a:t>の自動車でもコミュニケーション支援するシステムを搭載でき，経路上の交通状況が分かるようになり，運転が楽しくなることや社会全体の渋滞などの交通障害が緩和されることが期待される</a:t>
            </a:r>
            <a:r>
              <a:rPr lang="ja-JP" altLang="en-US" sz="2000" dirty="0" smtClean="0"/>
              <a:t>．</a:t>
            </a:r>
            <a:endParaRPr lang="ja-JP" altLang="en-US" sz="2000" dirty="0"/>
          </a:p>
        </p:txBody>
      </p:sp>
      <p:sp>
        <p:nvSpPr>
          <p:cNvPr id="5" name="スライド番号プレースホルダー 4"/>
          <p:cNvSpPr>
            <a:spLocks noGrp="1"/>
          </p:cNvSpPr>
          <p:nvPr>
            <p:ph type="sldNum" sz="quarter" idx="12"/>
          </p:nvPr>
        </p:nvSpPr>
        <p:spPr/>
        <p:txBody>
          <a:bodyPr/>
          <a:lstStyle/>
          <a:p>
            <a:fld id="{B3ACB6D9-E151-4A40-BBD4-BDFCD008B389}" type="slidenum">
              <a:rPr kumimoji="1" lang="ja-JP" altLang="en-US" smtClean="0"/>
              <a:pPr/>
              <a:t>13</a:t>
            </a:fld>
            <a:endParaRPr kumimoji="1" lang="ja-JP" altLang="en-US"/>
          </a:p>
        </p:txBody>
      </p:sp>
    </p:spTree>
    <p:extLst>
      <p:ext uri="{BB962C8B-B14F-4D97-AF65-F5344CB8AC3E}">
        <p14:creationId xmlns:p14="http://schemas.microsoft.com/office/powerpoint/2010/main" val="4085082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57200" y="1481328"/>
            <a:ext cx="8867328" cy="4323935"/>
          </a:xfrm>
        </p:spPr>
        <p:txBody>
          <a:bodyPr>
            <a:normAutofit/>
          </a:bodyPr>
          <a:lstStyle/>
          <a:p>
            <a:pPr>
              <a:buNone/>
            </a:pPr>
            <a:r>
              <a:rPr kumimoji="1" lang="en-US" altLang="ja-JP" sz="3200" dirty="0" smtClean="0"/>
              <a:t>1</a:t>
            </a:r>
            <a:r>
              <a:rPr kumimoji="1" lang="ja-JP" altLang="en-US" sz="3200" dirty="0" err="1" smtClean="0"/>
              <a:t>．</a:t>
            </a:r>
            <a:r>
              <a:rPr kumimoji="1" lang="ja-JP" altLang="en-US" sz="3600" dirty="0" smtClean="0"/>
              <a:t>背景</a:t>
            </a:r>
            <a:endParaRPr kumimoji="1" lang="en-US" altLang="ja-JP" sz="3600" dirty="0" smtClean="0"/>
          </a:p>
          <a:p>
            <a:pPr>
              <a:buNone/>
            </a:pPr>
            <a:r>
              <a:rPr lang="en-US" altLang="ja-JP" sz="3600" dirty="0" smtClean="0"/>
              <a:t>2</a:t>
            </a:r>
            <a:r>
              <a:rPr lang="ja-JP" altLang="en-US" sz="3600" dirty="0" err="1" smtClean="0"/>
              <a:t>．</a:t>
            </a:r>
            <a:r>
              <a:rPr lang="ja-JP" altLang="en-US" sz="3600" dirty="0" smtClean="0"/>
              <a:t>運転支援技術の課題</a:t>
            </a:r>
            <a:endParaRPr lang="en-US" altLang="ja-JP" sz="3600" dirty="0" smtClean="0"/>
          </a:p>
          <a:p>
            <a:pPr>
              <a:buNone/>
            </a:pPr>
            <a:r>
              <a:rPr lang="en-US" altLang="ja-JP" sz="3600" dirty="0" smtClean="0"/>
              <a:t>3</a:t>
            </a:r>
            <a:r>
              <a:rPr lang="ja-JP" altLang="en-US" sz="3600" dirty="0" err="1" smtClean="0"/>
              <a:t>．</a:t>
            </a:r>
            <a:r>
              <a:rPr lang="ja-JP" altLang="en-US" sz="3600" dirty="0" smtClean="0"/>
              <a:t>目的</a:t>
            </a:r>
            <a:endParaRPr lang="en-US" altLang="ja-JP" sz="3600" dirty="0" smtClean="0"/>
          </a:p>
          <a:p>
            <a:pPr>
              <a:buNone/>
            </a:pPr>
            <a:r>
              <a:rPr lang="en-US" altLang="ja-JP" sz="3600" dirty="0" smtClean="0"/>
              <a:t>4</a:t>
            </a:r>
            <a:r>
              <a:rPr lang="ja-JP" altLang="en-US" sz="3600" dirty="0" err="1" smtClean="0"/>
              <a:t>．</a:t>
            </a:r>
            <a:r>
              <a:rPr lang="ja-JP" altLang="en-US" sz="3600" dirty="0" smtClean="0"/>
              <a:t>手法</a:t>
            </a:r>
            <a:endParaRPr lang="en-US" altLang="ja-JP" sz="3600" dirty="0" smtClean="0"/>
          </a:p>
          <a:p>
            <a:pPr>
              <a:buNone/>
            </a:pPr>
            <a:r>
              <a:rPr lang="en-US" altLang="ja-JP" sz="3600" dirty="0" smtClean="0"/>
              <a:t>5</a:t>
            </a:r>
            <a:r>
              <a:rPr lang="ja-JP" altLang="en-US" sz="3600" dirty="0" err="1" smtClean="0"/>
              <a:t>．</a:t>
            </a:r>
            <a:r>
              <a:rPr lang="ja-JP" altLang="en-US" sz="3600" dirty="0" smtClean="0"/>
              <a:t>プログラムの作成</a:t>
            </a:r>
            <a:endParaRPr lang="en-US" altLang="ja-JP" sz="3600" dirty="0" smtClean="0"/>
          </a:p>
          <a:p>
            <a:pPr>
              <a:buNone/>
            </a:pPr>
            <a:r>
              <a:rPr lang="en-US" altLang="ja-JP" sz="3600" dirty="0" smtClean="0"/>
              <a:t>6</a:t>
            </a:r>
            <a:r>
              <a:rPr lang="ja-JP" altLang="en-US" sz="3600" dirty="0" err="1" smtClean="0"/>
              <a:t>．</a:t>
            </a:r>
            <a:r>
              <a:rPr lang="ja-JP" altLang="en-US" sz="3600" dirty="0"/>
              <a:t>まとめ</a:t>
            </a:r>
            <a:endParaRPr lang="en-US" altLang="ja-JP" sz="3600" dirty="0" smtClean="0"/>
          </a:p>
          <a:p>
            <a:pPr>
              <a:buNone/>
            </a:pPr>
            <a:endParaRPr lang="en-US" altLang="ja-JP" sz="3200" dirty="0" smtClean="0"/>
          </a:p>
          <a:p>
            <a:pPr>
              <a:buNone/>
            </a:pPr>
            <a:endParaRPr lang="en-US" altLang="ja-JP" sz="3200" dirty="0" smtClean="0"/>
          </a:p>
          <a:p>
            <a:pPr>
              <a:buFont typeface="Wingdings" panose="05000000000000000000" pitchFamily="2" charset="2"/>
              <a:buChar char="l"/>
            </a:pPr>
            <a:endParaRPr lang="en-US" altLang="ja-JP" sz="3200" dirty="0" smtClean="0"/>
          </a:p>
          <a:p>
            <a:pPr>
              <a:buFont typeface="Wingdings" panose="05000000000000000000" pitchFamily="2" charset="2"/>
              <a:buChar char="l"/>
            </a:pPr>
            <a:endParaRPr lang="en-US" altLang="ja-JP" sz="3200" dirty="0" smtClean="0"/>
          </a:p>
          <a:p>
            <a:pPr>
              <a:buFont typeface="Wingdings" panose="05000000000000000000" pitchFamily="2" charset="2"/>
              <a:buChar char="l"/>
            </a:pPr>
            <a:endParaRPr kumimoji="1" lang="en-US" altLang="ja-JP" sz="3200" dirty="0" smtClean="0"/>
          </a:p>
          <a:p>
            <a:pPr>
              <a:buFont typeface="Wingdings" panose="05000000000000000000" pitchFamily="2" charset="2"/>
              <a:buChar char="l"/>
            </a:pPr>
            <a:endParaRPr kumimoji="1" lang="en-US" altLang="ja-JP" sz="3200" dirty="0" smtClean="0"/>
          </a:p>
        </p:txBody>
      </p:sp>
      <p:sp>
        <p:nvSpPr>
          <p:cNvPr id="3" name="タイトル 2"/>
          <p:cNvSpPr>
            <a:spLocks noGrp="1"/>
          </p:cNvSpPr>
          <p:nvPr>
            <p:ph type="title"/>
          </p:nvPr>
        </p:nvSpPr>
        <p:spPr/>
        <p:txBody>
          <a:bodyPr/>
          <a:lstStyle/>
          <a:p>
            <a:r>
              <a:rPr lang="ja-JP" altLang="en-US" dirty="0"/>
              <a:t>目次</a:t>
            </a:r>
            <a:endParaRPr kumimoji="1" lang="ja-JP" altLang="en-US" dirty="0"/>
          </a:p>
        </p:txBody>
      </p:sp>
      <p:sp>
        <p:nvSpPr>
          <p:cNvPr id="4" name="スライド番号プレースホルダー 3"/>
          <p:cNvSpPr>
            <a:spLocks noGrp="1"/>
          </p:cNvSpPr>
          <p:nvPr>
            <p:ph type="sldNum" sz="quarter" idx="12"/>
          </p:nvPr>
        </p:nvSpPr>
        <p:spPr>
          <a:xfrm>
            <a:off x="8748464" y="6525344"/>
            <a:ext cx="264568" cy="247725"/>
          </a:xfrm>
        </p:spPr>
        <p:txBody>
          <a:bodyPr/>
          <a:lstStyle/>
          <a:p>
            <a:fld id="{B3ACB6D9-E151-4A40-BBD4-BDFCD008B389}" type="slidenum">
              <a:rPr kumimoji="1" lang="ja-JP" altLang="en-US" sz="1050" smtClean="0"/>
              <a:pPr/>
              <a:t>2</a:t>
            </a:fld>
            <a:endParaRPr kumimoji="1" lang="ja-JP" altLang="en-US" dirty="0"/>
          </a:p>
        </p:txBody>
      </p:sp>
    </p:spTree>
    <p:extLst>
      <p:ext uri="{BB962C8B-B14F-4D97-AF65-F5344CB8AC3E}">
        <p14:creationId xmlns:p14="http://schemas.microsoft.com/office/powerpoint/2010/main" val="3677188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角丸四角形 18"/>
          <p:cNvSpPr/>
          <p:nvPr/>
        </p:nvSpPr>
        <p:spPr>
          <a:xfrm>
            <a:off x="4932040" y="2996952"/>
            <a:ext cx="3600400" cy="1512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251520" y="1412776"/>
            <a:ext cx="2664296" cy="1440160"/>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4">
                  <a:lumMod val="50000"/>
                </a:schemeClr>
              </a:solidFill>
            </a:endParaRPr>
          </a:p>
        </p:txBody>
      </p:sp>
      <p:sp>
        <p:nvSpPr>
          <p:cNvPr id="2" name="コンテンツ プレースホルダ 1"/>
          <p:cNvSpPr>
            <a:spLocks noGrp="1"/>
          </p:cNvSpPr>
          <p:nvPr>
            <p:ph idx="1"/>
          </p:nvPr>
        </p:nvSpPr>
        <p:spPr>
          <a:xfrm>
            <a:off x="2123728" y="908720"/>
            <a:ext cx="5616624" cy="576064"/>
          </a:xfrm>
        </p:spPr>
        <p:txBody>
          <a:bodyPr>
            <a:noAutofit/>
          </a:bodyPr>
          <a:lstStyle/>
          <a:p>
            <a:pPr algn="ctr">
              <a:buNone/>
            </a:pPr>
            <a:r>
              <a:rPr kumimoji="1" lang="ja-JP" altLang="en-US" sz="2400" dirty="0" smtClean="0"/>
              <a:t>近年，自動車への</a:t>
            </a:r>
            <a:r>
              <a:rPr kumimoji="1" lang="en-US" altLang="ja-JP" sz="2400" dirty="0" smtClean="0"/>
              <a:t>IT</a:t>
            </a:r>
            <a:r>
              <a:rPr kumimoji="1" lang="ja-JP" altLang="en-US" sz="2400" dirty="0" smtClean="0"/>
              <a:t>化が進んでいる．</a:t>
            </a:r>
            <a:endParaRPr kumimoji="1" lang="ja-JP" altLang="en-US" sz="2400" dirty="0"/>
          </a:p>
        </p:txBody>
      </p:sp>
      <p:sp>
        <p:nvSpPr>
          <p:cNvPr id="3" name="タイトル 2"/>
          <p:cNvSpPr>
            <a:spLocks noGrp="1"/>
          </p:cNvSpPr>
          <p:nvPr>
            <p:ph type="title"/>
          </p:nvPr>
        </p:nvSpPr>
        <p:spPr>
          <a:xfrm>
            <a:off x="395536" y="0"/>
            <a:ext cx="8229600" cy="1143000"/>
          </a:xfrm>
        </p:spPr>
        <p:txBody>
          <a:bodyPr/>
          <a:lstStyle/>
          <a:p>
            <a:r>
              <a:rPr kumimoji="1" lang="ja-JP" altLang="en-US" dirty="0" smtClean="0"/>
              <a:t>１．背景</a:t>
            </a:r>
            <a:endParaRPr kumimoji="1" lang="ja-JP" altLang="en-US" dirty="0"/>
          </a:p>
        </p:txBody>
      </p:sp>
      <p:sp>
        <p:nvSpPr>
          <p:cNvPr id="5" name="テキスト ボックス 4"/>
          <p:cNvSpPr txBox="1"/>
          <p:nvPr/>
        </p:nvSpPr>
        <p:spPr>
          <a:xfrm>
            <a:off x="251520" y="1772816"/>
            <a:ext cx="2736304" cy="707886"/>
          </a:xfrm>
          <a:prstGeom prst="rect">
            <a:avLst/>
          </a:prstGeom>
          <a:noFill/>
        </p:spPr>
        <p:txBody>
          <a:bodyPr wrap="square" rtlCol="0">
            <a:spAutoFit/>
          </a:bodyPr>
          <a:lstStyle/>
          <a:p>
            <a:r>
              <a:rPr lang="ja-JP" altLang="en-US" sz="2000" dirty="0" smtClean="0">
                <a:solidFill>
                  <a:schemeClr val="bg1"/>
                </a:solidFill>
              </a:rPr>
              <a:t>・</a:t>
            </a:r>
            <a:r>
              <a:rPr lang="en-US" altLang="ja-JP" sz="2000" dirty="0" smtClean="0">
                <a:solidFill>
                  <a:schemeClr val="bg1"/>
                </a:solidFill>
              </a:rPr>
              <a:t>Google</a:t>
            </a:r>
          </a:p>
          <a:p>
            <a:r>
              <a:rPr lang="ja-JP" altLang="en-US" sz="2000" dirty="0" smtClean="0">
                <a:solidFill>
                  <a:schemeClr val="bg1"/>
                </a:solidFill>
              </a:rPr>
              <a:t>・</a:t>
            </a:r>
            <a:r>
              <a:rPr lang="en-US" altLang="ja-JP" sz="2000" dirty="0" smtClean="0">
                <a:solidFill>
                  <a:schemeClr val="bg1"/>
                </a:solidFill>
              </a:rPr>
              <a:t>Apple</a:t>
            </a:r>
            <a:endParaRPr kumimoji="1" lang="ja-JP" altLang="en-US" sz="2000" dirty="0">
              <a:solidFill>
                <a:schemeClr val="bg1"/>
              </a:solidFill>
            </a:endParaRPr>
          </a:p>
        </p:txBody>
      </p:sp>
      <p:sp>
        <p:nvSpPr>
          <p:cNvPr id="12" name="テキスト ボックス 11"/>
          <p:cNvSpPr txBox="1"/>
          <p:nvPr/>
        </p:nvSpPr>
        <p:spPr>
          <a:xfrm>
            <a:off x="3347864" y="1772816"/>
            <a:ext cx="2592288" cy="1261884"/>
          </a:xfrm>
          <a:prstGeom prst="rect">
            <a:avLst/>
          </a:prstGeom>
          <a:noFill/>
        </p:spPr>
        <p:txBody>
          <a:bodyPr wrap="square" rtlCol="0">
            <a:spAutoFit/>
          </a:bodyPr>
          <a:lstStyle/>
          <a:p>
            <a:r>
              <a:rPr lang="ja-JP" altLang="en-US" sz="2400" dirty="0" smtClean="0"/>
              <a:t>・</a:t>
            </a:r>
            <a:r>
              <a:rPr lang="en-US" altLang="ja-JP" sz="2400" dirty="0" smtClean="0"/>
              <a:t>OAA</a:t>
            </a:r>
          </a:p>
          <a:p>
            <a:r>
              <a:rPr lang="ja-JP" altLang="en-US" sz="2400" dirty="0" smtClean="0"/>
              <a:t>・</a:t>
            </a:r>
            <a:r>
              <a:rPr lang="en-US" altLang="ja-JP" sz="2400" dirty="0" err="1" smtClean="0"/>
              <a:t>iOS</a:t>
            </a:r>
            <a:r>
              <a:rPr lang="en-US" altLang="ja-JP" sz="2400" dirty="0" smtClean="0"/>
              <a:t> in the car</a:t>
            </a:r>
          </a:p>
          <a:p>
            <a:endParaRPr kumimoji="1" lang="ja-JP" altLang="en-US" sz="2800" dirty="0"/>
          </a:p>
        </p:txBody>
      </p:sp>
      <p:sp>
        <p:nvSpPr>
          <p:cNvPr id="13" name="テキスト ボックス 12"/>
          <p:cNvSpPr txBox="1"/>
          <p:nvPr/>
        </p:nvSpPr>
        <p:spPr>
          <a:xfrm>
            <a:off x="179512" y="2996952"/>
            <a:ext cx="4536504" cy="1384995"/>
          </a:xfrm>
          <a:prstGeom prst="rect">
            <a:avLst/>
          </a:prstGeom>
          <a:noFill/>
        </p:spPr>
        <p:txBody>
          <a:bodyPr wrap="square" rtlCol="0">
            <a:spAutoFit/>
          </a:bodyPr>
          <a:lstStyle/>
          <a:p>
            <a:pPr>
              <a:buFont typeface="Arial" pitchFamily="34" charset="0"/>
              <a:buChar char="•"/>
            </a:pPr>
            <a:r>
              <a:rPr lang="ja-JP" altLang="en-US" sz="2400" dirty="0" smtClean="0"/>
              <a:t>バイワイヤ技術により自動車の</a:t>
            </a:r>
            <a:endParaRPr lang="en-US" altLang="ja-JP" sz="2400" dirty="0" smtClean="0"/>
          </a:p>
          <a:p>
            <a:r>
              <a:rPr lang="ja-JP" altLang="en-US" sz="2400" dirty="0" smtClean="0"/>
              <a:t>　</a:t>
            </a:r>
            <a:r>
              <a:rPr lang="ja-JP" altLang="ja-JP" sz="2400" dirty="0" smtClean="0"/>
              <a:t>複雑な制御</a:t>
            </a:r>
            <a:r>
              <a:rPr lang="ja-JP" altLang="en-US" sz="2400" dirty="0" smtClean="0"/>
              <a:t>ができる．</a:t>
            </a:r>
          </a:p>
          <a:p>
            <a:endParaRPr kumimoji="1" lang="en-US" altLang="ja-JP" dirty="0" smtClean="0"/>
          </a:p>
          <a:p>
            <a:endParaRPr kumimoji="1" lang="en-US" altLang="ja-JP" dirty="0" smtClean="0"/>
          </a:p>
        </p:txBody>
      </p:sp>
      <p:sp>
        <p:nvSpPr>
          <p:cNvPr id="14" name="円/楕円 13"/>
          <p:cNvSpPr/>
          <p:nvPr/>
        </p:nvSpPr>
        <p:spPr>
          <a:xfrm>
            <a:off x="3347864" y="1484784"/>
            <a:ext cx="2376264" cy="1440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886238" y="1427776"/>
            <a:ext cx="3348372" cy="369332"/>
          </a:xfrm>
          <a:prstGeom prst="rect">
            <a:avLst/>
          </a:prstGeom>
          <a:solidFill>
            <a:schemeClr val="bg1"/>
          </a:solidFill>
        </p:spPr>
        <p:txBody>
          <a:bodyPr wrap="square" rtlCol="0">
            <a:spAutoFit/>
          </a:bodyPr>
          <a:lstStyle/>
          <a:p>
            <a:pPr algn="ctr"/>
            <a:r>
              <a:rPr kumimoji="1" lang="ja-JP" altLang="en-US" dirty="0" smtClean="0"/>
              <a:t>世界の各社大手自動車</a:t>
            </a:r>
            <a:r>
              <a:rPr kumimoji="1" lang="ja-JP" altLang="en-US" dirty="0" smtClean="0"/>
              <a:t>メーカー</a:t>
            </a:r>
            <a:endParaRPr kumimoji="1" lang="ja-JP" altLang="en-US" dirty="0"/>
          </a:p>
        </p:txBody>
      </p:sp>
      <p:sp>
        <p:nvSpPr>
          <p:cNvPr id="16" name="テキスト ボックス 15"/>
          <p:cNvSpPr txBox="1"/>
          <p:nvPr/>
        </p:nvSpPr>
        <p:spPr>
          <a:xfrm>
            <a:off x="5076056" y="3284984"/>
            <a:ext cx="3384376" cy="954107"/>
          </a:xfrm>
          <a:prstGeom prst="rect">
            <a:avLst/>
          </a:prstGeom>
          <a:noFill/>
        </p:spPr>
        <p:txBody>
          <a:bodyPr wrap="square" rtlCol="0">
            <a:spAutoFit/>
          </a:bodyPr>
          <a:lstStyle/>
          <a:p>
            <a:r>
              <a:rPr lang="en-US" altLang="ja-JP" sz="2800" dirty="0" smtClean="0">
                <a:solidFill>
                  <a:schemeClr val="bg1"/>
                </a:solidFill>
              </a:rPr>
              <a:t>2020</a:t>
            </a:r>
            <a:r>
              <a:rPr lang="ja-JP" altLang="en-US" sz="2800" dirty="0" smtClean="0">
                <a:solidFill>
                  <a:schemeClr val="bg1"/>
                </a:solidFill>
              </a:rPr>
              <a:t>年頃までに</a:t>
            </a:r>
            <a:endParaRPr lang="en-US" altLang="ja-JP" sz="2800" dirty="0" smtClean="0">
              <a:solidFill>
                <a:schemeClr val="bg1"/>
              </a:solidFill>
            </a:endParaRPr>
          </a:p>
          <a:p>
            <a:r>
              <a:rPr lang="ja-JP" altLang="en-US" sz="2800" dirty="0" smtClean="0">
                <a:solidFill>
                  <a:schemeClr val="bg1"/>
                </a:solidFill>
              </a:rPr>
              <a:t>自動運転化を目指す．</a:t>
            </a:r>
            <a:endParaRPr kumimoji="1" lang="ja-JP" altLang="en-US" sz="2800" dirty="0">
              <a:solidFill>
                <a:schemeClr val="bg1"/>
              </a:solidFill>
            </a:endParaRPr>
          </a:p>
        </p:txBody>
      </p:sp>
      <p:sp>
        <p:nvSpPr>
          <p:cNvPr id="15" name="テキスト ボックス 14"/>
          <p:cNvSpPr txBox="1"/>
          <p:nvPr/>
        </p:nvSpPr>
        <p:spPr>
          <a:xfrm>
            <a:off x="179512" y="3765825"/>
            <a:ext cx="5544616" cy="830997"/>
          </a:xfrm>
          <a:prstGeom prst="rect">
            <a:avLst/>
          </a:prstGeom>
          <a:noFill/>
        </p:spPr>
        <p:txBody>
          <a:bodyPr wrap="square" rtlCol="0">
            <a:spAutoFit/>
          </a:bodyPr>
          <a:lstStyle/>
          <a:p>
            <a:pPr>
              <a:buFont typeface="Arial" pitchFamily="34" charset="0"/>
              <a:buChar char="•"/>
            </a:pPr>
            <a:r>
              <a:rPr kumimoji="1" lang="ja-JP" altLang="en-US" sz="2400" dirty="0" smtClean="0"/>
              <a:t>カーナビゲーションの高性能化</a:t>
            </a:r>
            <a:endParaRPr lang="en-US" altLang="ja-JP" sz="2400" dirty="0" smtClean="0"/>
          </a:p>
          <a:p>
            <a:r>
              <a:rPr kumimoji="1" lang="ja-JP" altLang="en-US" sz="2400" dirty="0" smtClean="0"/>
              <a:t>　により様々な情報を取得できる．</a:t>
            </a:r>
            <a:endParaRPr kumimoji="1" lang="ja-JP" altLang="en-US" sz="2400" dirty="0"/>
          </a:p>
        </p:txBody>
      </p:sp>
      <p:sp>
        <p:nvSpPr>
          <p:cNvPr id="24" name="テキスト ボックス 23"/>
          <p:cNvSpPr txBox="1"/>
          <p:nvPr/>
        </p:nvSpPr>
        <p:spPr>
          <a:xfrm>
            <a:off x="3708412" y="6087397"/>
            <a:ext cx="4248472" cy="461665"/>
          </a:xfrm>
          <a:prstGeom prst="rect">
            <a:avLst/>
          </a:prstGeom>
          <a:noFill/>
        </p:spPr>
        <p:txBody>
          <a:bodyPr wrap="square" rtlCol="0">
            <a:spAutoFit/>
          </a:bodyPr>
          <a:lstStyle/>
          <a:p>
            <a:r>
              <a:rPr kumimoji="1" lang="ja-JP" altLang="en-US" sz="2400" dirty="0" smtClean="0"/>
              <a:t>運転支援技術は</a:t>
            </a:r>
            <a:r>
              <a:rPr kumimoji="1" lang="ja-JP" altLang="en-US" sz="2400" dirty="0" smtClean="0">
                <a:solidFill>
                  <a:schemeClr val="accent2"/>
                </a:solidFill>
              </a:rPr>
              <a:t>必要不可欠！</a:t>
            </a:r>
            <a:endParaRPr kumimoji="1" lang="ja-JP" altLang="en-US" sz="2400" dirty="0">
              <a:solidFill>
                <a:schemeClr val="accent2"/>
              </a:solidFill>
            </a:endParaRPr>
          </a:p>
        </p:txBody>
      </p:sp>
      <p:sp>
        <p:nvSpPr>
          <p:cNvPr id="25" name="テキスト ボックス 24"/>
          <p:cNvSpPr txBox="1"/>
          <p:nvPr/>
        </p:nvSpPr>
        <p:spPr>
          <a:xfrm>
            <a:off x="387532" y="5194845"/>
            <a:ext cx="3212360" cy="523220"/>
          </a:xfrm>
          <a:prstGeom prst="rect">
            <a:avLst/>
          </a:prstGeom>
          <a:noFill/>
        </p:spPr>
        <p:txBody>
          <a:bodyPr wrap="square" rtlCol="0">
            <a:spAutoFit/>
          </a:bodyPr>
          <a:lstStyle/>
          <a:p>
            <a:r>
              <a:rPr lang="ja-JP" altLang="en-US" sz="2800" b="1" dirty="0" smtClean="0"/>
              <a:t>自動</a:t>
            </a:r>
            <a:r>
              <a:rPr lang="ja-JP" altLang="en-US" sz="2800" b="1" dirty="0" smtClean="0"/>
              <a:t>運転化には</a:t>
            </a:r>
            <a:r>
              <a:rPr lang="en-US" altLang="ja-JP" sz="2800" b="1" dirty="0" smtClean="0"/>
              <a:t>…</a:t>
            </a:r>
            <a:endParaRPr kumimoji="1" lang="ja-JP" altLang="en-US" sz="2800" b="1" dirty="0"/>
          </a:p>
        </p:txBody>
      </p:sp>
      <p:sp>
        <p:nvSpPr>
          <p:cNvPr id="26" name="テキスト ボックス 25"/>
          <p:cNvSpPr txBox="1"/>
          <p:nvPr/>
        </p:nvSpPr>
        <p:spPr>
          <a:xfrm>
            <a:off x="1763688" y="5718065"/>
            <a:ext cx="7704856" cy="369332"/>
          </a:xfrm>
          <a:prstGeom prst="rect">
            <a:avLst/>
          </a:prstGeom>
          <a:noFill/>
        </p:spPr>
        <p:txBody>
          <a:bodyPr wrap="square" rtlCol="0">
            <a:spAutoFit/>
          </a:bodyPr>
          <a:lstStyle/>
          <a:p>
            <a:r>
              <a:rPr kumimoji="1" lang="ja-JP" altLang="en-US" dirty="0" smtClean="0"/>
              <a:t>既存の運転支援技術を基に</a:t>
            </a:r>
            <a:r>
              <a:rPr lang="ja-JP" altLang="ja-JP" dirty="0" smtClean="0"/>
              <a:t>自動運転モデルを制作</a:t>
            </a:r>
            <a:r>
              <a:rPr lang="ja-JP" altLang="en-US" dirty="0" smtClean="0"/>
              <a:t>して</a:t>
            </a:r>
            <a:r>
              <a:rPr lang="ja-JP" altLang="en-US" dirty="0" smtClean="0"/>
              <a:t>いるため．</a:t>
            </a:r>
            <a:endParaRPr kumimoji="1" lang="ja-JP" altLang="en-US" dirty="0"/>
          </a:p>
        </p:txBody>
      </p:sp>
      <p:sp>
        <p:nvSpPr>
          <p:cNvPr id="27" name="円/楕円 26"/>
          <p:cNvSpPr/>
          <p:nvPr/>
        </p:nvSpPr>
        <p:spPr>
          <a:xfrm>
            <a:off x="5472100" y="4401108"/>
            <a:ext cx="504056" cy="21602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7452828" y="4401108"/>
            <a:ext cx="504056" cy="21602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B3ACB6D9-E151-4A40-BBD4-BDFCD008B389}" type="slidenum">
              <a:rPr kumimoji="1" lang="ja-JP" altLang="en-US" smtClean="0"/>
              <a:pPr/>
              <a:t>3</a:t>
            </a:fld>
            <a:endParaRPr kumimoji="1" lang="ja-JP"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1475656" y="2996331"/>
            <a:ext cx="6264696"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043608" y="332656"/>
            <a:ext cx="7128792" cy="984885"/>
          </a:xfrm>
          <a:prstGeom prst="rect">
            <a:avLst/>
          </a:prstGeom>
          <a:noFill/>
        </p:spPr>
        <p:txBody>
          <a:bodyPr wrap="square" rtlCol="0">
            <a:spAutoFit/>
          </a:bodyPr>
          <a:lstStyle/>
          <a:p>
            <a:r>
              <a:rPr lang="ja-JP" altLang="en-US" sz="2000" b="1" dirty="0" smtClean="0"/>
              <a:t>運転支援技術とは？</a:t>
            </a:r>
          </a:p>
          <a:p>
            <a:r>
              <a:rPr lang="ja-JP" altLang="en-US" sz="2000" dirty="0" smtClean="0"/>
              <a:t>運転手に対して，自動車から</a:t>
            </a:r>
            <a:r>
              <a:rPr lang="ja-JP" altLang="en-US" sz="2000" dirty="0" smtClean="0">
                <a:solidFill>
                  <a:schemeClr val="accent2"/>
                </a:solidFill>
              </a:rPr>
              <a:t>警告</a:t>
            </a:r>
            <a:r>
              <a:rPr lang="ja-JP" altLang="en-US" sz="2000" dirty="0" smtClean="0"/>
              <a:t>や</a:t>
            </a:r>
            <a:r>
              <a:rPr lang="ja-JP" altLang="en-US" sz="2000" dirty="0" smtClean="0">
                <a:solidFill>
                  <a:schemeClr val="accent2"/>
                </a:solidFill>
              </a:rPr>
              <a:t>操作の補助</a:t>
            </a:r>
            <a:r>
              <a:rPr lang="ja-JP" altLang="en-US" sz="2000" dirty="0" smtClean="0"/>
              <a:t>をしてくれるもの．</a:t>
            </a:r>
            <a:endParaRPr lang="en-US" altLang="ja-JP" sz="2000" dirty="0" smtClean="0"/>
          </a:p>
          <a:p>
            <a:endParaRPr kumimoji="1" lang="ja-JP" altLang="en-US" dirty="0"/>
          </a:p>
        </p:txBody>
      </p:sp>
      <p:sp>
        <p:nvSpPr>
          <p:cNvPr id="11" name="テキスト ボックス 10"/>
          <p:cNvSpPr txBox="1"/>
          <p:nvPr/>
        </p:nvSpPr>
        <p:spPr>
          <a:xfrm>
            <a:off x="2699792" y="1340769"/>
            <a:ext cx="3816424" cy="1015663"/>
          </a:xfrm>
          <a:prstGeom prst="rect">
            <a:avLst/>
          </a:prstGeom>
          <a:noFill/>
        </p:spPr>
        <p:txBody>
          <a:bodyPr wrap="square" rtlCol="0">
            <a:spAutoFit/>
          </a:bodyPr>
          <a:lstStyle/>
          <a:p>
            <a:pPr marL="109728" indent="0">
              <a:buNone/>
            </a:pPr>
            <a:r>
              <a:rPr lang="ja-JP" altLang="en-US" sz="2000" dirty="0" smtClean="0"/>
              <a:t>運転支援技術は大きく</a:t>
            </a:r>
            <a:r>
              <a:rPr lang="en-US" altLang="ja-JP" sz="2000" dirty="0" smtClean="0"/>
              <a:t>2</a:t>
            </a:r>
            <a:r>
              <a:rPr lang="ja-JP" altLang="en-US" sz="2000" dirty="0" smtClean="0"/>
              <a:t>つある</a:t>
            </a:r>
            <a:r>
              <a:rPr lang="en-US" altLang="ja-JP" sz="2000" dirty="0" smtClean="0"/>
              <a:t>.</a:t>
            </a:r>
            <a:endParaRPr lang="ja-JP" altLang="en-US" sz="2000" dirty="0" smtClean="0"/>
          </a:p>
          <a:p>
            <a:pPr marL="109728" indent="0">
              <a:buNone/>
            </a:pPr>
            <a:endParaRPr lang="en-US" altLang="ja-JP" sz="2000" dirty="0" smtClean="0"/>
          </a:p>
          <a:p>
            <a:endParaRPr kumimoji="1" lang="ja-JP" altLang="en-US" sz="2000" dirty="0"/>
          </a:p>
        </p:txBody>
      </p:sp>
      <p:sp>
        <p:nvSpPr>
          <p:cNvPr id="14" name="角丸四角形 13"/>
          <p:cNvSpPr/>
          <p:nvPr/>
        </p:nvSpPr>
        <p:spPr>
          <a:xfrm>
            <a:off x="971600" y="188640"/>
            <a:ext cx="7128792" cy="1080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527759" y="3225215"/>
            <a:ext cx="6192688" cy="1231106"/>
          </a:xfrm>
          <a:prstGeom prst="rect">
            <a:avLst/>
          </a:prstGeom>
          <a:noFill/>
        </p:spPr>
        <p:txBody>
          <a:bodyPr wrap="square" rtlCol="0">
            <a:spAutoFit/>
          </a:bodyPr>
          <a:lstStyle/>
          <a:p>
            <a:pPr algn="ctr"/>
            <a:r>
              <a:rPr lang="ja-JP" altLang="en-US" sz="2800" dirty="0" smtClean="0">
                <a:solidFill>
                  <a:schemeClr val="bg1"/>
                </a:solidFill>
              </a:rPr>
              <a:t>これら２つの運転支援技術を搭載した</a:t>
            </a:r>
            <a:endParaRPr lang="en-US" altLang="ja-JP" sz="2800" dirty="0" smtClean="0">
              <a:solidFill>
                <a:schemeClr val="bg1"/>
              </a:solidFill>
            </a:endParaRPr>
          </a:p>
          <a:p>
            <a:pPr algn="ctr"/>
            <a:r>
              <a:rPr lang="ja-JP" altLang="en-US" sz="2800" dirty="0" smtClean="0">
                <a:solidFill>
                  <a:schemeClr val="bg1"/>
                </a:solidFill>
              </a:rPr>
              <a:t>自動車が増えている．</a:t>
            </a:r>
            <a:endParaRPr lang="en-US" altLang="ja-JP" sz="2800" dirty="0" smtClean="0">
              <a:solidFill>
                <a:schemeClr val="bg1"/>
              </a:solidFill>
            </a:endParaRPr>
          </a:p>
          <a:p>
            <a:endParaRPr kumimoji="1" lang="ja-JP" altLang="en-US" dirty="0"/>
          </a:p>
        </p:txBody>
      </p:sp>
      <p:sp>
        <p:nvSpPr>
          <p:cNvPr id="12" name="テキスト ボックス 11"/>
          <p:cNvSpPr txBox="1"/>
          <p:nvPr/>
        </p:nvSpPr>
        <p:spPr>
          <a:xfrm>
            <a:off x="251520" y="1988840"/>
            <a:ext cx="4320480" cy="954107"/>
          </a:xfrm>
          <a:prstGeom prst="rect">
            <a:avLst/>
          </a:prstGeom>
          <a:noFill/>
        </p:spPr>
        <p:txBody>
          <a:bodyPr wrap="square" rtlCol="0">
            <a:spAutoFit/>
          </a:bodyPr>
          <a:lstStyle/>
          <a:p>
            <a:r>
              <a:rPr lang="ja-JP" altLang="en-US" sz="2000" b="1" dirty="0" smtClean="0"/>
              <a:t>①運転支援システム．</a:t>
            </a:r>
            <a:endParaRPr lang="en-US" altLang="ja-JP" sz="2000" b="1" dirty="0" smtClean="0"/>
          </a:p>
          <a:p>
            <a:r>
              <a:rPr kumimoji="1" lang="ja-JP" altLang="en-US" dirty="0" smtClean="0"/>
              <a:t>車両に取り付けられたカメラやレーダ等を駆使して運転手の操作を支援するシステム．</a:t>
            </a:r>
            <a:endParaRPr kumimoji="1" lang="ja-JP" altLang="en-US" dirty="0"/>
          </a:p>
        </p:txBody>
      </p:sp>
      <p:sp>
        <p:nvSpPr>
          <p:cNvPr id="13" name="テキスト ボックス 12"/>
          <p:cNvSpPr txBox="1"/>
          <p:nvPr/>
        </p:nvSpPr>
        <p:spPr>
          <a:xfrm>
            <a:off x="5004048" y="1988840"/>
            <a:ext cx="3960440" cy="954107"/>
          </a:xfrm>
          <a:prstGeom prst="rect">
            <a:avLst/>
          </a:prstGeom>
          <a:noFill/>
        </p:spPr>
        <p:txBody>
          <a:bodyPr wrap="square" rtlCol="0">
            <a:spAutoFit/>
          </a:bodyPr>
          <a:lstStyle/>
          <a:p>
            <a:pPr marL="109728" indent="0">
              <a:buNone/>
            </a:pPr>
            <a:r>
              <a:rPr lang="ja-JP" altLang="en-US" sz="2000" b="1" dirty="0" smtClean="0"/>
              <a:t>②コミュニケーション支援システム．</a:t>
            </a:r>
            <a:endParaRPr lang="en-US" altLang="ja-JP" sz="2000" b="1" dirty="0" smtClean="0"/>
          </a:p>
          <a:p>
            <a:pPr marL="109728" indent="0">
              <a:buNone/>
            </a:pPr>
            <a:r>
              <a:rPr lang="ja-JP" altLang="en-US" dirty="0" smtClean="0"/>
              <a:t>運転手に対して様々な情報を提供し</a:t>
            </a:r>
            <a:endParaRPr lang="en-US" altLang="ja-JP" dirty="0" smtClean="0"/>
          </a:p>
          <a:p>
            <a:pPr marL="109728" indent="0">
              <a:buNone/>
            </a:pPr>
            <a:r>
              <a:rPr lang="ja-JP" altLang="en-US" dirty="0" smtClean="0"/>
              <a:t>コミュニケーションを支援するシステム．</a:t>
            </a:r>
            <a:endParaRPr lang="en-US" altLang="ja-JP" dirty="0" smtClean="0"/>
          </a:p>
        </p:txBody>
      </p:sp>
      <p:sp>
        <p:nvSpPr>
          <p:cNvPr id="2" name="テキスト ボックス 1"/>
          <p:cNvSpPr txBox="1"/>
          <p:nvPr/>
        </p:nvSpPr>
        <p:spPr>
          <a:xfrm>
            <a:off x="1444788" y="4587839"/>
            <a:ext cx="6876764" cy="646331"/>
          </a:xfrm>
          <a:prstGeom prst="rect">
            <a:avLst/>
          </a:prstGeom>
          <a:noFill/>
        </p:spPr>
        <p:txBody>
          <a:bodyPr wrap="square" rtlCol="0">
            <a:spAutoFit/>
          </a:bodyPr>
          <a:lstStyle/>
          <a:p>
            <a:r>
              <a:rPr lang="ja-JP" altLang="en-US" dirty="0"/>
              <a:t>世界の大手自動車メーカーのほとんどが独自のシステムを実用化</a:t>
            </a:r>
            <a:r>
              <a:rPr lang="ja-JP" altLang="en-US" dirty="0" smtClean="0"/>
              <a:t>。</a:t>
            </a:r>
            <a:endParaRPr lang="en-US" altLang="ja-JP" dirty="0" smtClean="0"/>
          </a:p>
          <a:p>
            <a:r>
              <a:rPr lang="ja-JP" altLang="en-US" dirty="0" smtClean="0"/>
              <a:t>新車</a:t>
            </a:r>
            <a:r>
              <a:rPr lang="ja-JP" altLang="en-US" dirty="0"/>
              <a:t>への搭載比率が９０％を超える車種も</a:t>
            </a:r>
            <a:r>
              <a:rPr lang="ja-JP" altLang="en-US" dirty="0" smtClean="0"/>
              <a:t>ある、</a:t>
            </a:r>
            <a:endParaRPr kumimoji="1" lang="ja-JP" altLang="en-US" dirty="0"/>
          </a:p>
        </p:txBody>
      </p:sp>
      <p:sp>
        <p:nvSpPr>
          <p:cNvPr id="5" name="テキスト ボックス 4"/>
          <p:cNvSpPr txBox="1"/>
          <p:nvPr/>
        </p:nvSpPr>
        <p:spPr>
          <a:xfrm>
            <a:off x="3085923" y="5445224"/>
            <a:ext cx="3191490" cy="646331"/>
          </a:xfrm>
          <a:prstGeom prst="rect">
            <a:avLst/>
          </a:prstGeom>
          <a:noFill/>
        </p:spPr>
        <p:txBody>
          <a:bodyPr wrap="square" rtlCol="0">
            <a:spAutoFit/>
          </a:bodyPr>
          <a:lstStyle/>
          <a:p>
            <a:r>
              <a:rPr kumimoji="1" lang="ja-JP" altLang="en-US" dirty="0" smtClean="0"/>
              <a:t>・</a:t>
            </a:r>
            <a:r>
              <a:rPr kumimoji="1" lang="ja-JP" altLang="en-US" b="1" dirty="0" smtClean="0"/>
              <a:t>システムの低価格化．</a:t>
            </a:r>
            <a:endParaRPr kumimoji="1" lang="en-US" altLang="ja-JP" b="1" dirty="0" smtClean="0"/>
          </a:p>
          <a:p>
            <a:r>
              <a:rPr lang="ja-JP" altLang="en-US" b="1" dirty="0" smtClean="0"/>
              <a:t>・運転手の安全意識の向上</a:t>
            </a:r>
            <a:r>
              <a:rPr lang="ja-JP" altLang="en-US" dirty="0" smtClean="0"/>
              <a:t>．</a:t>
            </a:r>
            <a:endParaRPr kumimoji="1" lang="ja-JP" altLang="en-US" dirty="0"/>
          </a:p>
        </p:txBody>
      </p:sp>
      <p:sp>
        <p:nvSpPr>
          <p:cNvPr id="8" name="スライド番号プレースホルダー 7"/>
          <p:cNvSpPr>
            <a:spLocks noGrp="1"/>
          </p:cNvSpPr>
          <p:nvPr>
            <p:ph type="sldNum" sz="quarter" idx="12"/>
          </p:nvPr>
        </p:nvSpPr>
        <p:spPr/>
        <p:txBody>
          <a:bodyPr/>
          <a:lstStyle/>
          <a:p>
            <a:fld id="{B3ACB6D9-E151-4A40-BBD4-BDFCD008B389}" type="slidenum">
              <a:rPr kumimoji="1" lang="ja-JP" altLang="en-US" smtClean="0"/>
              <a:pPr/>
              <a:t>4</a:t>
            </a:fld>
            <a:endParaRPr kumimoji="1" lang="ja-JP" altLang="en-US"/>
          </a:p>
        </p:txBody>
      </p:sp>
    </p:spTree>
    <p:extLst>
      <p:ext uri="{BB962C8B-B14F-4D97-AF65-F5344CB8AC3E}">
        <p14:creationId xmlns:p14="http://schemas.microsoft.com/office/powerpoint/2010/main" val="3230176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a:xfrm>
            <a:off x="143508" y="476672"/>
            <a:ext cx="8640960" cy="3024337"/>
          </a:xfrm>
        </p:spPr>
        <p:txBody>
          <a:bodyPr>
            <a:normAutofit/>
          </a:bodyPr>
          <a:lstStyle/>
          <a:p>
            <a:pPr>
              <a:buNone/>
            </a:pPr>
            <a:r>
              <a:rPr kumimoji="1" lang="ja-JP" altLang="en-US" sz="3200" dirty="0" smtClean="0"/>
              <a:t>運転支援システム</a:t>
            </a:r>
            <a:endParaRPr kumimoji="1" lang="en-US" altLang="ja-JP" sz="3200" dirty="0" smtClean="0"/>
          </a:p>
          <a:p>
            <a:pPr>
              <a:buNone/>
            </a:pPr>
            <a:r>
              <a:rPr lang="ja-JP" altLang="en-US" sz="2800" dirty="0"/>
              <a:t>・レーンキープアシスト・・・走行車線を維持するシステム</a:t>
            </a:r>
            <a:r>
              <a:rPr lang="en-US" altLang="ja-JP" sz="3200" dirty="0" smtClean="0"/>
              <a:t>.</a:t>
            </a:r>
            <a:endParaRPr lang="ja-JP" altLang="en-US" sz="2800" dirty="0" smtClean="0"/>
          </a:p>
          <a:p>
            <a:pPr>
              <a:buNone/>
            </a:pPr>
            <a:r>
              <a:rPr kumimoji="1" lang="ja-JP" altLang="en-US" sz="2800" dirty="0" smtClean="0"/>
              <a:t>・ＡＴ誤発進抑制装置・・・踏み間違えをするシステム．</a:t>
            </a:r>
            <a:endParaRPr kumimoji="1" lang="en-US" altLang="ja-JP" sz="2800" dirty="0" smtClean="0"/>
          </a:p>
          <a:p>
            <a:pPr>
              <a:buNone/>
            </a:pPr>
            <a:r>
              <a:rPr lang="ja-JP" altLang="en-US" sz="2800" dirty="0" smtClean="0"/>
              <a:t>・衝突</a:t>
            </a:r>
            <a:r>
              <a:rPr lang="ja-JP" altLang="en-US" sz="2800" dirty="0"/>
              <a:t>被害軽減・・</a:t>
            </a:r>
            <a:r>
              <a:rPr lang="ja-JP" altLang="en-US" sz="2800" dirty="0" smtClean="0"/>
              <a:t>・衝突を回避するシステム．</a:t>
            </a:r>
            <a:endParaRPr lang="en-US" altLang="ja-JP" sz="2800" dirty="0" smtClean="0"/>
          </a:p>
          <a:p>
            <a:pPr>
              <a:buNone/>
            </a:pPr>
            <a:r>
              <a:rPr lang="ja-JP" altLang="en-US" sz="2800" dirty="0"/>
              <a:t>・ＡＣＣ・・・車間距離を一定に</a:t>
            </a:r>
            <a:r>
              <a:rPr lang="ja-JP" altLang="en-US" sz="2800" dirty="0" smtClean="0"/>
              <a:t>保つシステム．</a:t>
            </a:r>
            <a:endParaRPr lang="ja-JP" altLang="en-US" sz="2800" dirty="0"/>
          </a:p>
          <a:p>
            <a:pPr>
              <a:buNone/>
            </a:pPr>
            <a:endParaRPr kumimoji="1" lang="ja-JP" altLang="en-US" sz="2800" dirty="0"/>
          </a:p>
        </p:txBody>
      </p:sp>
      <p:sp>
        <p:nvSpPr>
          <p:cNvPr id="5" name="テキスト ボックス 4"/>
          <p:cNvSpPr txBox="1"/>
          <p:nvPr/>
        </p:nvSpPr>
        <p:spPr>
          <a:xfrm>
            <a:off x="251520" y="3356992"/>
            <a:ext cx="4968552" cy="1754326"/>
          </a:xfrm>
          <a:prstGeom prst="rect">
            <a:avLst/>
          </a:prstGeom>
          <a:noFill/>
        </p:spPr>
        <p:txBody>
          <a:bodyPr wrap="square" rtlCol="0">
            <a:spAutoFit/>
          </a:bodyPr>
          <a:lstStyle/>
          <a:p>
            <a:endParaRPr kumimoji="1" lang="en-US" altLang="ja-JP" dirty="0" smtClean="0"/>
          </a:p>
          <a:p>
            <a:endParaRPr lang="en-US" altLang="ja-JP" dirty="0" smtClean="0"/>
          </a:p>
          <a:p>
            <a:endParaRPr kumimoji="1" lang="en-US" altLang="ja-JP" dirty="0" smtClean="0"/>
          </a:p>
          <a:p>
            <a:endParaRPr lang="en-US" altLang="ja-JP" dirty="0" smtClean="0"/>
          </a:p>
          <a:p>
            <a:endParaRPr kumimoji="1" lang="en-US" altLang="ja-JP" dirty="0" smtClean="0"/>
          </a:p>
          <a:p>
            <a:endParaRPr kumimoji="1" lang="ja-JP" altLang="en-US" dirty="0"/>
          </a:p>
        </p:txBody>
      </p:sp>
      <p:sp>
        <p:nvSpPr>
          <p:cNvPr id="6" name="角丸四角形 5"/>
          <p:cNvSpPr/>
          <p:nvPr/>
        </p:nvSpPr>
        <p:spPr>
          <a:xfrm>
            <a:off x="251520" y="1052737"/>
            <a:ext cx="8568952" cy="19442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http://www.subaru.jp/eyesight/function/img/img_0_0.jpg"/>
          <p:cNvPicPr/>
          <p:nvPr/>
        </p:nvPicPr>
        <p:blipFill>
          <a:blip r:embed="rId3" cstate="print"/>
          <a:srcRect/>
          <a:stretch>
            <a:fillRect/>
          </a:stretch>
        </p:blipFill>
        <p:spPr bwMode="auto">
          <a:xfrm>
            <a:off x="4355976" y="3933056"/>
            <a:ext cx="3168352" cy="1827766"/>
          </a:xfrm>
          <a:prstGeom prst="rect">
            <a:avLst/>
          </a:prstGeom>
          <a:noFill/>
          <a:ln w="9525">
            <a:noFill/>
            <a:miter lim="800000"/>
            <a:headEnd/>
            <a:tailEnd/>
          </a:ln>
        </p:spPr>
      </p:pic>
      <p:pic>
        <p:nvPicPr>
          <p:cNvPr id="10" name="図 9" descr="http://www.subaru.jp/eyesight/function/img/img_1_0.jpg"/>
          <p:cNvPicPr/>
          <p:nvPr/>
        </p:nvPicPr>
        <p:blipFill>
          <a:blip r:embed="rId4" cstate="print"/>
          <a:srcRect/>
          <a:stretch>
            <a:fillRect/>
          </a:stretch>
        </p:blipFill>
        <p:spPr bwMode="auto">
          <a:xfrm>
            <a:off x="1472264" y="3933056"/>
            <a:ext cx="2991724" cy="1827766"/>
          </a:xfrm>
          <a:prstGeom prst="rect">
            <a:avLst/>
          </a:prstGeom>
          <a:noFill/>
          <a:ln w="9525">
            <a:noFill/>
            <a:miter lim="800000"/>
            <a:headEnd/>
            <a:tailEnd/>
          </a:ln>
        </p:spPr>
      </p:pic>
      <p:sp>
        <p:nvSpPr>
          <p:cNvPr id="11" name="テキスト ボックス 10"/>
          <p:cNvSpPr txBox="1"/>
          <p:nvPr/>
        </p:nvSpPr>
        <p:spPr>
          <a:xfrm>
            <a:off x="2912424" y="5756489"/>
            <a:ext cx="3564904" cy="630942"/>
          </a:xfrm>
          <a:prstGeom prst="rect">
            <a:avLst/>
          </a:prstGeom>
          <a:noFill/>
        </p:spPr>
        <p:txBody>
          <a:bodyPr wrap="square" rtlCol="0">
            <a:spAutoFit/>
          </a:bodyPr>
          <a:lstStyle/>
          <a:p>
            <a:r>
              <a:rPr lang="ja-JP" altLang="en-US" sz="1050" dirty="0" smtClean="0"/>
              <a:t>スバル</a:t>
            </a:r>
            <a:r>
              <a:rPr lang="en-US" altLang="ja-JP" sz="1050" dirty="0" smtClean="0"/>
              <a:t>-</a:t>
            </a:r>
            <a:r>
              <a:rPr lang="ja-JP" altLang="en-US" sz="1050" dirty="0" smtClean="0"/>
              <a:t>アイサイト　</a:t>
            </a:r>
            <a:r>
              <a:rPr lang="en-US" altLang="ja-JP" sz="1050" dirty="0" smtClean="0"/>
              <a:t>[</a:t>
            </a:r>
            <a:r>
              <a:rPr lang="ja-JP" altLang="en-US" sz="1050" dirty="0" smtClean="0"/>
              <a:t>出典</a:t>
            </a:r>
            <a:r>
              <a:rPr lang="en-US" altLang="ja-JP" sz="1050" dirty="0" smtClean="0"/>
              <a:t>]“</a:t>
            </a:r>
            <a:r>
              <a:rPr lang="ja-JP" altLang="en-US" sz="1400" b="1" dirty="0" smtClean="0"/>
              <a:t>アイサイト</a:t>
            </a:r>
            <a:r>
              <a:rPr lang="ja-JP" altLang="en-US" sz="1050" dirty="0" smtClean="0"/>
              <a:t>”</a:t>
            </a:r>
            <a:r>
              <a:rPr lang="en-US" altLang="ja-JP" sz="1050" dirty="0" smtClean="0"/>
              <a:t>. </a:t>
            </a:r>
          </a:p>
          <a:p>
            <a:r>
              <a:rPr lang="ja-JP" altLang="en-US" sz="1050" dirty="0" smtClean="0"/>
              <a:t>スバル</a:t>
            </a:r>
            <a:r>
              <a:rPr lang="en-US" altLang="ja-JP" sz="1050" dirty="0" smtClean="0"/>
              <a:t>. http://www.subaru.jp/eyesight/digest/ /</a:t>
            </a:r>
          </a:p>
          <a:p>
            <a:endParaRPr kumimoji="1" lang="ja-JP" altLang="en-US" sz="1050" dirty="0"/>
          </a:p>
        </p:txBody>
      </p:sp>
      <p:sp>
        <p:nvSpPr>
          <p:cNvPr id="3" name="スライド番号プレースホルダー 2"/>
          <p:cNvSpPr>
            <a:spLocks noGrp="1"/>
          </p:cNvSpPr>
          <p:nvPr>
            <p:ph type="sldNum" sz="quarter" idx="12"/>
          </p:nvPr>
        </p:nvSpPr>
        <p:spPr/>
        <p:txBody>
          <a:bodyPr/>
          <a:lstStyle/>
          <a:p>
            <a:fld id="{B3ACB6D9-E151-4A40-BBD4-BDFCD008B389}" type="slidenum">
              <a:rPr kumimoji="1" lang="ja-JP" altLang="en-US" smtClean="0"/>
              <a:pPr/>
              <a:t>5</a:t>
            </a:fld>
            <a:endParaRPr kumimoji="1" lang="ja-JP"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B3ACB6D9-E151-4A40-BBD4-BDFCD008B389}" type="slidenum">
              <a:rPr kumimoji="1" lang="ja-JP" altLang="en-US" smtClean="0"/>
              <a:pPr/>
              <a:t>6</a:t>
            </a:fld>
            <a:endParaRPr kumimoji="1" lang="ja-JP" altLang="en-US"/>
          </a:p>
        </p:txBody>
      </p:sp>
      <p:sp>
        <p:nvSpPr>
          <p:cNvPr id="5" name="角丸四角形 4"/>
          <p:cNvSpPr/>
          <p:nvPr/>
        </p:nvSpPr>
        <p:spPr>
          <a:xfrm>
            <a:off x="251520" y="1220506"/>
            <a:ext cx="8548152" cy="18158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235227" y="5591543"/>
            <a:ext cx="6408712" cy="253916"/>
          </a:xfrm>
          <a:prstGeom prst="rect">
            <a:avLst/>
          </a:prstGeom>
          <a:noFill/>
        </p:spPr>
        <p:txBody>
          <a:bodyPr wrap="square" rtlCol="0">
            <a:spAutoFit/>
          </a:bodyPr>
          <a:lstStyle/>
          <a:p>
            <a:r>
              <a:rPr lang="en-US" altLang="ja-JP" sz="1050" dirty="0" smtClean="0"/>
              <a:t>HUD</a:t>
            </a:r>
            <a:r>
              <a:rPr lang="ja-JP" altLang="en-US" sz="1050" dirty="0" smtClean="0"/>
              <a:t>モード　</a:t>
            </a:r>
            <a:r>
              <a:rPr lang="ja-JP" altLang="en-US" sz="1050" dirty="0" smtClean="0"/>
              <a:t>　</a:t>
            </a:r>
            <a:r>
              <a:rPr lang="en-US" altLang="ja-JP" sz="1050" dirty="0" smtClean="0"/>
              <a:t>[</a:t>
            </a:r>
            <a:r>
              <a:rPr lang="ja-JP" altLang="en-US" sz="1050" dirty="0" smtClean="0"/>
              <a:t>出典</a:t>
            </a:r>
            <a:r>
              <a:rPr lang="en-US" altLang="ja-JP" sz="1050" dirty="0" smtClean="0"/>
              <a:t>] “</a:t>
            </a:r>
            <a:r>
              <a:rPr lang="ja-JP" altLang="en-US" sz="1050" b="1" dirty="0" smtClean="0"/>
              <a:t>サイバーナビ</a:t>
            </a:r>
            <a:r>
              <a:rPr lang="ja-JP" altLang="en-US" sz="1050" dirty="0" smtClean="0"/>
              <a:t>”</a:t>
            </a:r>
            <a:r>
              <a:rPr lang="en-US" altLang="ja-JP" sz="1050" dirty="0" smtClean="0"/>
              <a:t>. Pioneer.  http://pioneer.jp/carrozzeria/cybernavi/</a:t>
            </a:r>
            <a:endParaRPr kumimoji="1" lang="ja-JP" altLang="en-US" sz="1050" dirty="0"/>
          </a:p>
        </p:txBody>
      </p:sp>
      <p:pic>
        <p:nvPicPr>
          <p:cNvPr id="7" name="図 6" descr="20130604arhud1.jpg"/>
          <p:cNvPicPr/>
          <p:nvPr/>
        </p:nvPicPr>
        <p:blipFill>
          <a:blip r:embed="rId3" cstate="print"/>
          <a:srcRect/>
          <a:stretch>
            <a:fillRect/>
          </a:stretch>
        </p:blipFill>
        <p:spPr bwMode="auto">
          <a:xfrm>
            <a:off x="1037015" y="4085665"/>
            <a:ext cx="3323221" cy="1520456"/>
          </a:xfrm>
          <a:prstGeom prst="rect">
            <a:avLst/>
          </a:prstGeom>
          <a:noFill/>
          <a:ln w="9525">
            <a:noFill/>
            <a:miter lim="800000"/>
            <a:headEnd/>
            <a:tailEnd/>
          </a:ln>
        </p:spPr>
      </p:pic>
      <p:sp>
        <p:nvSpPr>
          <p:cNvPr id="8" name="スライド番号プレースホルダー 2"/>
          <p:cNvSpPr txBox="1">
            <a:spLocks/>
          </p:cNvSpPr>
          <p:nvPr/>
        </p:nvSpPr>
        <p:spPr>
          <a:xfrm>
            <a:off x="8799672" y="6560344"/>
            <a:ext cx="365760" cy="365125"/>
          </a:xfrm>
          <a:prstGeom prst="rect">
            <a:avLst/>
          </a:prstGeom>
        </p:spPr>
        <p:txBody>
          <a:bodyPr vert="horz" anchor="b"/>
          <a:lstStyle>
            <a:defPPr>
              <a:defRPr lang="ja-JP"/>
            </a:defPPr>
            <a:lvl1pPr marL="0" algn="r" defTabSz="914400" rtl="0" eaLnBrk="1" latinLnBrk="0" hangingPunct="1">
              <a:defRPr kumimoji="0" sz="1000" b="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3ACB6D9-E151-4A40-BBD4-BDFCD008B389}" type="slidenum">
              <a:rPr kumimoji="1" lang="ja-JP" altLang="en-US" smtClean="0"/>
              <a:pPr/>
              <a:t>6</a:t>
            </a:fld>
            <a:endParaRPr kumimoji="1" lang="ja-JP" altLang="en-US"/>
          </a:p>
        </p:txBody>
      </p:sp>
      <p:sp>
        <p:nvSpPr>
          <p:cNvPr id="9" name="テキスト ボックス 8"/>
          <p:cNvSpPr txBox="1"/>
          <p:nvPr/>
        </p:nvSpPr>
        <p:spPr>
          <a:xfrm>
            <a:off x="107504" y="620687"/>
            <a:ext cx="7868109" cy="584775"/>
          </a:xfrm>
          <a:prstGeom prst="rect">
            <a:avLst/>
          </a:prstGeom>
          <a:noFill/>
        </p:spPr>
        <p:txBody>
          <a:bodyPr wrap="square" rtlCol="0">
            <a:spAutoFit/>
          </a:bodyPr>
          <a:lstStyle/>
          <a:p>
            <a:r>
              <a:rPr lang="ja-JP" altLang="en-US" sz="3200" dirty="0"/>
              <a:t>コミュニケーション支援システム</a:t>
            </a:r>
          </a:p>
        </p:txBody>
      </p:sp>
      <p:sp>
        <p:nvSpPr>
          <p:cNvPr id="10" name="正方形/長方形 9"/>
          <p:cNvSpPr/>
          <p:nvPr/>
        </p:nvSpPr>
        <p:spPr>
          <a:xfrm>
            <a:off x="327490" y="1220506"/>
            <a:ext cx="8224187" cy="1815882"/>
          </a:xfrm>
          <a:prstGeom prst="rect">
            <a:avLst/>
          </a:prstGeom>
        </p:spPr>
        <p:txBody>
          <a:bodyPr wrap="square">
            <a:spAutoFit/>
          </a:bodyPr>
          <a:lstStyle/>
          <a:p>
            <a:r>
              <a:rPr lang="ja-JP" altLang="en-US" sz="2800" dirty="0" smtClean="0"/>
              <a:t>カーナビゲーション．</a:t>
            </a:r>
            <a:endParaRPr lang="ja-JP" altLang="en-US" sz="2800" dirty="0"/>
          </a:p>
          <a:p>
            <a:r>
              <a:rPr lang="ja-JP" altLang="en-US" sz="2800" dirty="0"/>
              <a:t>・ </a:t>
            </a:r>
            <a:r>
              <a:rPr lang="en-US" altLang="ja-JP" sz="2800" dirty="0"/>
              <a:t>Bluetooth</a:t>
            </a:r>
            <a:r>
              <a:rPr lang="ja-JP" altLang="en-US" sz="2800" dirty="0"/>
              <a:t>ハンズフリー</a:t>
            </a:r>
            <a:r>
              <a:rPr lang="ja-JP" altLang="en-US" sz="2800" dirty="0" smtClean="0"/>
              <a:t>通話機能．</a:t>
            </a:r>
            <a:endParaRPr lang="ja-JP" altLang="en-US" sz="2800" dirty="0"/>
          </a:p>
          <a:p>
            <a:r>
              <a:rPr lang="ja-JP" altLang="en-US" sz="2800" dirty="0"/>
              <a:t>・スマートフォンとの連携機能．</a:t>
            </a:r>
          </a:p>
          <a:p>
            <a:r>
              <a:rPr lang="ja-JP" altLang="en-US" sz="2800" dirty="0"/>
              <a:t>・フリーワード音声</a:t>
            </a:r>
            <a:r>
              <a:rPr lang="ja-JP" altLang="en-US" sz="2800" dirty="0" smtClean="0"/>
              <a:t>検索機能．</a:t>
            </a:r>
            <a:endParaRPr lang="ja-JP" altLang="en-US" sz="28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441" y="3960779"/>
            <a:ext cx="2950871" cy="1645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6461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17"/>
          <p:cNvSpPr/>
          <p:nvPr/>
        </p:nvSpPr>
        <p:spPr>
          <a:xfrm>
            <a:off x="755576" y="1268760"/>
            <a:ext cx="777686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827584" y="1412776"/>
            <a:ext cx="7560840" cy="648072"/>
          </a:xfrm>
        </p:spPr>
        <p:txBody>
          <a:bodyPr>
            <a:normAutofit/>
          </a:bodyPr>
          <a:lstStyle/>
          <a:p>
            <a:pPr marL="109728" indent="0" algn="ctr">
              <a:buNone/>
            </a:pPr>
            <a:r>
              <a:rPr lang="ja-JP" altLang="en-US" dirty="0" smtClean="0">
                <a:solidFill>
                  <a:schemeClr val="bg1"/>
                </a:solidFill>
              </a:rPr>
              <a:t>運転支援技術</a:t>
            </a:r>
            <a:r>
              <a:rPr lang="ja-JP" altLang="en-US" dirty="0">
                <a:solidFill>
                  <a:schemeClr val="bg1"/>
                </a:solidFill>
              </a:rPr>
              <a:t>の発展は</a:t>
            </a:r>
            <a:r>
              <a:rPr lang="ja-JP" altLang="en-US" dirty="0" smtClean="0">
                <a:solidFill>
                  <a:schemeClr val="bg1"/>
                </a:solidFill>
              </a:rPr>
              <a:t>めざましい．</a:t>
            </a:r>
            <a:endParaRPr lang="en-US" altLang="ja-JP" dirty="0" smtClean="0">
              <a:solidFill>
                <a:schemeClr val="bg1"/>
              </a:solidFill>
            </a:endParaRPr>
          </a:p>
        </p:txBody>
      </p:sp>
      <p:sp>
        <p:nvSpPr>
          <p:cNvPr id="3" name="タイトル 2"/>
          <p:cNvSpPr>
            <a:spLocks noGrp="1"/>
          </p:cNvSpPr>
          <p:nvPr>
            <p:ph type="title"/>
          </p:nvPr>
        </p:nvSpPr>
        <p:spPr/>
        <p:txBody>
          <a:bodyPr/>
          <a:lstStyle/>
          <a:p>
            <a:r>
              <a:rPr kumimoji="1" lang="en-US" altLang="ja-JP" dirty="0" smtClean="0"/>
              <a:t>2</a:t>
            </a:r>
            <a:r>
              <a:rPr kumimoji="1" lang="ja-JP" altLang="en-US" dirty="0" err="1" smtClean="0"/>
              <a:t>．</a:t>
            </a:r>
            <a:r>
              <a:rPr kumimoji="1" lang="ja-JP" altLang="en-US" dirty="0" smtClean="0"/>
              <a:t>運転支援システムの課題</a:t>
            </a:r>
            <a:endParaRPr kumimoji="1" lang="ja-JP" altLang="en-US" dirty="0"/>
          </a:p>
        </p:txBody>
      </p:sp>
      <p:sp>
        <p:nvSpPr>
          <p:cNvPr id="11" name="テキスト ボックス 10"/>
          <p:cNvSpPr txBox="1"/>
          <p:nvPr/>
        </p:nvSpPr>
        <p:spPr>
          <a:xfrm>
            <a:off x="2915816" y="2420889"/>
            <a:ext cx="6408712" cy="1384995"/>
          </a:xfrm>
          <a:prstGeom prst="rect">
            <a:avLst/>
          </a:prstGeom>
          <a:noFill/>
        </p:spPr>
        <p:txBody>
          <a:bodyPr wrap="square" rtlCol="0">
            <a:spAutoFit/>
          </a:bodyPr>
          <a:lstStyle/>
          <a:p>
            <a:r>
              <a:rPr lang="ja-JP" altLang="en-US" sz="2800" dirty="0" smtClean="0"/>
              <a:t>支援技術を採用している</a:t>
            </a:r>
            <a:endParaRPr lang="en-US" altLang="ja-JP" sz="2800" dirty="0" smtClean="0"/>
          </a:p>
          <a:p>
            <a:r>
              <a:rPr lang="ja-JP" altLang="en-US" sz="2800" dirty="0" smtClean="0"/>
              <a:t>メーカーの</a:t>
            </a:r>
            <a:r>
              <a:rPr lang="ja-JP" altLang="en-US" sz="2800" dirty="0" smtClean="0">
                <a:solidFill>
                  <a:schemeClr val="accent2"/>
                </a:solidFill>
              </a:rPr>
              <a:t>新車を購入</a:t>
            </a:r>
            <a:r>
              <a:rPr lang="ja-JP" altLang="en-US" sz="2800" dirty="0" smtClean="0"/>
              <a:t>するしかない．</a:t>
            </a:r>
          </a:p>
          <a:p>
            <a:endParaRPr kumimoji="1" lang="ja-JP" altLang="en-US" sz="2800" dirty="0"/>
          </a:p>
        </p:txBody>
      </p:sp>
      <p:sp>
        <p:nvSpPr>
          <p:cNvPr id="12" name="右矢印 11"/>
          <p:cNvSpPr/>
          <p:nvPr/>
        </p:nvSpPr>
        <p:spPr>
          <a:xfrm>
            <a:off x="395536" y="2204864"/>
            <a:ext cx="2376264" cy="1512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51520" y="3933056"/>
            <a:ext cx="8712968" cy="523220"/>
          </a:xfrm>
          <a:prstGeom prst="rect">
            <a:avLst/>
          </a:prstGeom>
          <a:noFill/>
        </p:spPr>
        <p:txBody>
          <a:bodyPr wrap="square" rtlCol="0">
            <a:spAutoFit/>
          </a:bodyPr>
          <a:lstStyle/>
          <a:p>
            <a:r>
              <a:rPr kumimoji="1" lang="ja-JP" altLang="en-US" sz="2800" dirty="0" smtClean="0"/>
              <a:t>一方で，運転支援技術に応用できる</a:t>
            </a:r>
            <a:r>
              <a:rPr kumimoji="1" lang="ja-JP" altLang="en-US" sz="2800" dirty="0" smtClean="0">
                <a:solidFill>
                  <a:schemeClr val="accent2"/>
                </a:solidFill>
              </a:rPr>
              <a:t>無料サービス</a:t>
            </a:r>
            <a:r>
              <a:rPr kumimoji="1" lang="ja-JP" altLang="en-US" sz="2800" dirty="0" smtClean="0"/>
              <a:t>の充実．</a:t>
            </a:r>
            <a:endParaRPr kumimoji="1" lang="ja-JP" altLang="en-US" sz="2800" dirty="0"/>
          </a:p>
        </p:txBody>
      </p:sp>
      <p:sp>
        <p:nvSpPr>
          <p:cNvPr id="14" name="テキスト ボックス 13"/>
          <p:cNvSpPr txBox="1"/>
          <p:nvPr/>
        </p:nvSpPr>
        <p:spPr>
          <a:xfrm>
            <a:off x="2123728" y="4437112"/>
            <a:ext cx="5760640" cy="1261884"/>
          </a:xfrm>
          <a:prstGeom prst="rect">
            <a:avLst/>
          </a:prstGeom>
          <a:noFill/>
        </p:spPr>
        <p:txBody>
          <a:bodyPr wrap="square" rtlCol="0">
            <a:spAutoFit/>
          </a:bodyPr>
          <a:lstStyle/>
          <a:p>
            <a:pPr>
              <a:buFont typeface="Wingdings" pitchFamily="2" charset="2"/>
              <a:buChar char="Ø"/>
            </a:pPr>
            <a:r>
              <a:rPr kumimoji="1" lang="ja-JP" altLang="en-US" sz="2000" dirty="0" smtClean="0"/>
              <a:t>カーナビゲーションの代わりとなる</a:t>
            </a:r>
            <a:r>
              <a:rPr kumimoji="1" lang="en-US" altLang="ja-JP" sz="2000" dirty="0" smtClean="0"/>
              <a:t>Google</a:t>
            </a:r>
            <a:r>
              <a:rPr lang="ja-JP" altLang="en-US" sz="2000" dirty="0" smtClean="0"/>
              <a:t> </a:t>
            </a:r>
            <a:r>
              <a:rPr lang="en-US" altLang="ja-JP" sz="2000" dirty="0" smtClean="0"/>
              <a:t>Maps</a:t>
            </a:r>
          </a:p>
          <a:p>
            <a:pPr>
              <a:buFont typeface="Wingdings" pitchFamily="2" charset="2"/>
              <a:buChar char="Ø"/>
            </a:pPr>
            <a:r>
              <a:rPr lang="en-US" altLang="ja-JP" sz="2000" dirty="0" smtClean="0"/>
              <a:t>Twitter</a:t>
            </a:r>
            <a:r>
              <a:rPr lang="ja-JP" altLang="en-US" sz="2000" dirty="0" smtClean="0"/>
              <a:t>の位置</a:t>
            </a:r>
            <a:r>
              <a:rPr lang="ja-JP" altLang="en-US" sz="2000" dirty="0" smtClean="0"/>
              <a:t>情報付のツイート</a:t>
            </a:r>
          </a:p>
          <a:p>
            <a:pPr>
              <a:buFont typeface="Wingdings" pitchFamily="2" charset="2"/>
              <a:buChar char="Ø"/>
            </a:pPr>
            <a:endParaRPr lang="en-US" altLang="ja-JP" dirty="0" smtClean="0"/>
          </a:p>
          <a:p>
            <a:pPr>
              <a:buFont typeface="Wingdings" pitchFamily="2" charset="2"/>
              <a:buChar char="Ø"/>
            </a:pPr>
            <a:endParaRPr kumimoji="1" lang="ja-JP" altLang="en-US" dirty="0"/>
          </a:p>
        </p:txBody>
      </p:sp>
      <p:sp>
        <p:nvSpPr>
          <p:cNvPr id="15" name="テキスト ボックス 14"/>
          <p:cNvSpPr txBox="1"/>
          <p:nvPr/>
        </p:nvSpPr>
        <p:spPr>
          <a:xfrm>
            <a:off x="2411760" y="5345053"/>
            <a:ext cx="6300700" cy="707886"/>
          </a:xfrm>
          <a:prstGeom prst="rect">
            <a:avLst/>
          </a:prstGeom>
          <a:noFill/>
        </p:spPr>
        <p:txBody>
          <a:bodyPr wrap="square" rtlCol="0">
            <a:spAutoFit/>
          </a:bodyPr>
          <a:lstStyle/>
          <a:p>
            <a:r>
              <a:rPr lang="ja-JP" altLang="en-US" sz="2000" dirty="0"/>
              <a:t>スマートフォンの急激な利用者増加に</a:t>
            </a:r>
            <a:r>
              <a:rPr lang="ja-JP" altLang="en-US" sz="2000" dirty="0" smtClean="0"/>
              <a:t>伴い</a:t>
            </a:r>
            <a:endParaRPr lang="en-US" altLang="ja-JP" sz="2000" dirty="0" smtClean="0"/>
          </a:p>
          <a:p>
            <a:r>
              <a:rPr lang="ja-JP" altLang="en-US" sz="2000" dirty="0" smtClean="0"/>
              <a:t>安易</a:t>
            </a:r>
            <a:r>
              <a:rPr lang="ja-JP" altLang="en-US" sz="2000" dirty="0"/>
              <a:t>に位置情報付き</a:t>
            </a:r>
            <a:r>
              <a:rPr lang="ja-JP" altLang="en-US" sz="2000" dirty="0" smtClean="0"/>
              <a:t>ツイートの投稿が可能になった．</a:t>
            </a:r>
            <a:endParaRPr kumimoji="1" lang="ja-JP" altLang="en-US" sz="2000" dirty="0"/>
          </a:p>
        </p:txBody>
      </p:sp>
      <p:sp>
        <p:nvSpPr>
          <p:cNvPr id="16" name="テキスト ボックス 15"/>
          <p:cNvSpPr txBox="1"/>
          <p:nvPr/>
        </p:nvSpPr>
        <p:spPr>
          <a:xfrm>
            <a:off x="935891" y="2699338"/>
            <a:ext cx="1120835" cy="523220"/>
          </a:xfrm>
          <a:prstGeom prst="rect">
            <a:avLst/>
          </a:prstGeom>
          <a:noFill/>
        </p:spPr>
        <p:txBody>
          <a:bodyPr wrap="square" rtlCol="0">
            <a:spAutoFit/>
          </a:bodyPr>
          <a:lstStyle/>
          <a:p>
            <a:r>
              <a:rPr kumimoji="1" lang="ja-JP" altLang="en-US" sz="2800" dirty="0" smtClean="0">
                <a:solidFill>
                  <a:schemeClr val="bg1"/>
                </a:solidFill>
              </a:rPr>
              <a:t>導入</a:t>
            </a:r>
            <a:endParaRPr kumimoji="1" lang="ja-JP" altLang="en-US" sz="2800" dirty="0">
              <a:solidFill>
                <a:schemeClr val="bg1"/>
              </a:solidFill>
            </a:endParaRPr>
          </a:p>
        </p:txBody>
      </p:sp>
      <p:sp>
        <p:nvSpPr>
          <p:cNvPr id="4" name="スライド番号プレースホルダー 3"/>
          <p:cNvSpPr>
            <a:spLocks noGrp="1"/>
          </p:cNvSpPr>
          <p:nvPr>
            <p:ph type="sldNum" sz="quarter" idx="12"/>
          </p:nvPr>
        </p:nvSpPr>
        <p:spPr/>
        <p:txBody>
          <a:bodyPr/>
          <a:lstStyle/>
          <a:p>
            <a:fld id="{B3ACB6D9-E151-4A40-BBD4-BDFCD008B389}" type="slidenum">
              <a:rPr kumimoji="1" lang="ja-JP" altLang="en-US" smtClean="0"/>
              <a:pPr/>
              <a:t>7</a:t>
            </a:fld>
            <a:endParaRPr kumimoji="1" lang="ja-JP" altLang="en-US"/>
          </a:p>
        </p:txBody>
      </p:sp>
    </p:spTree>
    <p:extLst>
      <p:ext uri="{BB962C8B-B14F-4D97-AF65-F5344CB8AC3E}">
        <p14:creationId xmlns:p14="http://schemas.microsoft.com/office/powerpoint/2010/main" val="21773797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角丸四角形 23"/>
          <p:cNvSpPr/>
          <p:nvPr/>
        </p:nvSpPr>
        <p:spPr>
          <a:xfrm>
            <a:off x="251520" y="4581128"/>
            <a:ext cx="871296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a:spLocks noGrp="1"/>
          </p:cNvSpPr>
          <p:nvPr>
            <p:ph type="title"/>
          </p:nvPr>
        </p:nvSpPr>
        <p:spPr>
          <a:xfrm>
            <a:off x="467544" y="260648"/>
            <a:ext cx="8229600" cy="1143000"/>
          </a:xfrm>
        </p:spPr>
        <p:txBody>
          <a:bodyPr/>
          <a:lstStyle/>
          <a:p>
            <a:r>
              <a:rPr lang="en-US" altLang="ja-JP" dirty="0" smtClean="0"/>
              <a:t>3</a:t>
            </a:r>
            <a:r>
              <a:rPr lang="ja-JP" altLang="en-US" dirty="0" err="1" smtClean="0"/>
              <a:t>．</a:t>
            </a:r>
            <a:r>
              <a:rPr lang="ja-JP" altLang="en-US" dirty="0" smtClean="0"/>
              <a:t>目的</a:t>
            </a:r>
            <a:endParaRPr kumimoji="1" lang="ja-JP" altLang="en-US" dirty="0"/>
          </a:p>
        </p:txBody>
      </p:sp>
      <p:sp>
        <p:nvSpPr>
          <p:cNvPr id="9" name="テキスト ボックス 8"/>
          <p:cNvSpPr txBox="1"/>
          <p:nvPr/>
        </p:nvSpPr>
        <p:spPr>
          <a:xfrm>
            <a:off x="251520" y="1268760"/>
            <a:ext cx="8568952" cy="1815882"/>
          </a:xfrm>
          <a:prstGeom prst="rect">
            <a:avLst/>
          </a:prstGeom>
          <a:noFill/>
        </p:spPr>
        <p:txBody>
          <a:bodyPr wrap="square" rtlCol="0">
            <a:spAutoFit/>
          </a:bodyPr>
          <a:lstStyle/>
          <a:p>
            <a:r>
              <a:rPr lang="ja-JP" altLang="en-US" sz="2400" dirty="0" smtClean="0"/>
              <a:t>既存の自動車でも簡単に利用</a:t>
            </a:r>
            <a:r>
              <a:rPr lang="ja-JP" altLang="en-US" sz="2400" dirty="0" smtClean="0"/>
              <a:t>できる</a:t>
            </a:r>
            <a:endParaRPr lang="en-US" altLang="ja-JP" sz="2400" dirty="0" smtClean="0"/>
          </a:p>
          <a:p>
            <a:r>
              <a:rPr lang="ja-JP" altLang="en-US" sz="2400" dirty="0" smtClean="0"/>
              <a:t>運転</a:t>
            </a:r>
            <a:r>
              <a:rPr lang="ja-JP" altLang="en-US" sz="2400" dirty="0" smtClean="0"/>
              <a:t>支援・</a:t>
            </a:r>
            <a:r>
              <a:rPr lang="ja-JP" altLang="en-US" sz="2400" dirty="0" smtClean="0"/>
              <a:t>ナビゲーションシステム</a:t>
            </a:r>
            <a:r>
              <a:rPr lang="ja-JP" altLang="en-US" sz="2400" dirty="0" smtClean="0"/>
              <a:t>を開発する．</a:t>
            </a:r>
            <a:endParaRPr lang="en-US" altLang="ja-JP" sz="2400" dirty="0" smtClean="0"/>
          </a:p>
          <a:p>
            <a:endParaRPr lang="en-US" altLang="ja-JP" sz="2400" dirty="0" smtClean="0"/>
          </a:p>
          <a:p>
            <a:endParaRPr lang="en-US" altLang="ja-JP" sz="2000" dirty="0" smtClean="0"/>
          </a:p>
          <a:p>
            <a:endParaRPr kumimoji="1" lang="ja-JP" altLang="en-US" sz="2000" dirty="0"/>
          </a:p>
        </p:txBody>
      </p:sp>
      <p:sp>
        <p:nvSpPr>
          <p:cNvPr id="19" name="テキスト ボックス 18"/>
          <p:cNvSpPr txBox="1"/>
          <p:nvPr/>
        </p:nvSpPr>
        <p:spPr>
          <a:xfrm>
            <a:off x="2555776" y="2924944"/>
            <a:ext cx="6912768" cy="1261884"/>
          </a:xfrm>
          <a:prstGeom prst="rect">
            <a:avLst/>
          </a:prstGeom>
          <a:noFill/>
        </p:spPr>
        <p:txBody>
          <a:bodyPr wrap="square" rtlCol="0">
            <a:spAutoFit/>
          </a:bodyPr>
          <a:lstStyle/>
          <a:p>
            <a:endParaRPr lang="en-US" altLang="ja-JP" dirty="0" smtClean="0"/>
          </a:p>
          <a:p>
            <a:r>
              <a:rPr lang="en-US" altLang="ja-JP" sz="2000" dirty="0" smtClean="0"/>
              <a:t>Twitter</a:t>
            </a:r>
            <a:r>
              <a:rPr lang="ja-JP" altLang="en-US" sz="2000" dirty="0" smtClean="0"/>
              <a:t>を</a:t>
            </a:r>
            <a:r>
              <a:rPr lang="ja-JP" altLang="ja-JP" sz="2000" dirty="0" smtClean="0"/>
              <a:t>運転時に利用しようとすると</a:t>
            </a:r>
            <a:endParaRPr lang="en-US" altLang="ja-JP" sz="2000" dirty="0" smtClean="0"/>
          </a:p>
          <a:p>
            <a:r>
              <a:rPr lang="ja-JP" altLang="ja-JP" sz="2000" dirty="0" smtClean="0">
                <a:solidFill>
                  <a:schemeClr val="accent2"/>
                </a:solidFill>
              </a:rPr>
              <a:t>ルートとは無関係なツイート</a:t>
            </a:r>
            <a:r>
              <a:rPr lang="ja-JP" altLang="ja-JP" sz="2000" dirty="0" smtClean="0"/>
              <a:t>が表示されてしまう</a:t>
            </a:r>
            <a:r>
              <a:rPr lang="ja-JP" altLang="en-US" sz="2000" dirty="0" smtClean="0"/>
              <a:t>問題があった．</a:t>
            </a:r>
            <a:endParaRPr lang="en-US" altLang="ja-JP" sz="2000" dirty="0" smtClean="0"/>
          </a:p>
          <a:p>
            <a:endParaRPr kumimoji="1" lang="ja-JP" altLang="en-US" dirty="0"/>
          </a:p>
        </p:txBody>
      </p:sp>
      <p:sp>
        <p:nvSpPr>
          <p:cNvPr id="23" name="テキスト ボックス 22"/>
          <p:cNvSpPr txBox="1"/>
          <p:nvPr/>
        </p:nvSpPr>
        <p:spPr>
          <a:xfrm>
            <a:off x="323528" y="4653136"/>
            <a:ext cx="8640960" cy="830997"/>
          </a:xfrm>
          <a:prstGeom prst="rect">
            <a:avLst/>
          </a:prstGeom>
          <a:noFill/>
        </p:spPr>
        <p:txBody>
          <a:bodyPr wrap="square" rtlCol="0">
            <a:spAutoFit/>
          </a:bodyPr>
          <a:lstStyle/>
          <a:p>
            <a:r>
              <a:rPr lang="ja-JP" altLang="ja-JP" sz="2400" b="1" dirty="0" smtClean="0">
                <a:solidFill>
                  <a:schemeClr val="bg1"/>
                </a:solidFill>
              </a:rPr>
              <a:t>収集するツイートの対象を，自動車が通行する予定の経路上のみに制限することでこの問題を解決する．</a:t>
            </a:r>
            <a:endParaRPr kumimoji="1" lang="ja-JP" altLang="en-US" sz="2400" b="1" dirty="0">
              <a:solidFill>
                <a:schemeClr val="bg1"/>
              </a:solidFill>
            </a:endParaRPr>
          </a:p>
        </p:txBody>
      </p:sp>
      <p:sp>
        <p:nvSpPr>
          <p:cNvPr id="25" name="テキスト ボックス 24"/>
          <p:cNvSpPr txBox="1"/>
          <p:nvPr/>
        </p:nvSpPr>
        <p:spPr>
          <a:xfrm>
            <a:off x="0" y="2276872"/>
            <a:ext cx="9396536" cy="461665"/>
          </a:xfrm>
          <a:prstGeom prst="rect">
            <a:avLst/>
          </a:prstGeom>
          <a:noFill/>
        </p:spPr>
        <p:txBody>
          <a:bodyPr wrap="square" rtlCol="0">
            <a:spAutoFit/>
          </a:bodyPr>
          <a:lstStyle/>
          <a:p>
            <a:pPr>
              <a:buFont typeface="Wingdings" pitchFamily="2" charset="2"/>
              <a:buChar char="l"/>
            </a:pPr>
            <a:r>
              <a:rPr lang="en-US" altLang="ja-JP" sz="2400" dirty="0" smtClean="0"/>
              <a:t>Twitter</a:t>
            </a:r>
            <a:r>
              <a:rPr lang="ja-JP" altLang="ja-JP" sz="2400" dirty="0" smtClean="0"/>
              <a:t>を利用して周囲の情報を収集し，運転者に通知する</a:t>
            </a:r>
            <a:r>
              <a:rPr lang="ja-JP" altLang="en-US" sz="2400" dirty="0" smtClean="0"/>
              <a:t>システム</a:t>
            </a:r>
            <a:endParaRPr kumimoji="1" lang="ja-JP" altLang="en-US" sz="2400" dirty="0"/>
          </a:p>
        </p:txBody>
      </p:sp>
      <p:sp>
        <p:nvSpPr>
          <p:cNvPr id="26" name="右矢印 25"/>
          <p:cNvSpPr/>
          <p:nvPr/>
        </p:nvSpPr>
        <p:spPr>
          <a:xfrm>
            <a:off x="755576" y="2996952"/>
            <a:ext cx="1656184" cy="86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B3ACB6D9-E151-4A40-BBD4-BDFCD008B389}" type="slidenum">
              <a:rPr kumimoji="1" lang="ja-JP" altLang="en-US" smtClean="0"/>
              <a:pPr/>
              <a:t>8</a:t>
            </a:fld>
            <a:endParaRPr kumimoji="1" lang="ja-JP" altLang="en-US"/>
          </a:p>
        </p:txBody>
      </p:sp>
    </p:spTree>
    <p:extLst>
      <p:ext uri="{BB962C8B-B14F-4D97-AF65-F5344CB8AC3E}">
        <p14:creationId xmlns:p14="http://schemas.microsoft.com/office/powerpoint/2010/main" val="3192047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88640"/>
            <a:ext cx="9900592" cy="1143000"/>
          </a:xfrm>
        </p:spPr>
        <p:txBody>
          <a:bodyPr>
            <a:normAutofit/>
          </a:bodyPr>
          <a:lstStyle/>
          <a:p>
            <a:r>
              <a:rPr lang="ja-JP" altLang="en-US" sz="3200" dirty="0" smtClean="0"/>
              <a:t>ドライブルートアシストのためのツイート収集システム</a:t>
            </a:r>
            <a:endParaRPr kumimoji="1" lang="ja-JP" altLang="en-US" sz="3200" dirty="0"/>
          </a:p>
        </p:txBody>
      </p:sp>
      <p:pic>
        <p:nvPicPr>
          <p:cNvPr id="3074" name="Picture 2"/>
          <p:cNvPicPr>
            <a:picLocks noChangeAspect="1" noChangeArrowheads="1"/>
          </p:cNvPicPr>
          <p:nvPr/>
        </p:nvPicPr>
        <p:blipFill>
          <a:blip r:embed="rId3" cstate="print"/>
          <a:srcRect/>
          <a:stretch>
            <a:fillRect/>
          </a:stretch>
        </p:blipFill>
        <p:spPr bwMode="auto">
          <a:xfrm>
            <a:off x="251520" y="1988840"/>
            <a:ext cx="8640960" cy="2400896"/>
          </a:xfrm>
          <a:prstGeom prst="rect">
            <a:avLst/>
          </a:prstGeom>
          <a:noFill/>
          <a:ln w="9525">
            <a:noFill/>
            <a:miter lim="800000"/>
            <a:headEnd/>
            <a:tailEnd/>
          </a:ln>
        </p:spPr>
      </p:pic>
      <p:sp>
        <p:nvSpPr>
          <p:cNvPr id="6" name="テキスト ボックス 5"/>
          <p:cNvSpPr txBox="1"/>
          <p:nvPr/>
        </p:nvSpPr>
        <p:spPr>
          <a:xfrm>
            <a:off x="4788024" y="2276872"/>
            <a:ext cx="720080" cy="707886"/>
          </a:xfrm>
          <a:prstGeom prst="rect">
            <a:avLst/>
          </a:prstGeom>
          <a:noFill/>
        </p:spPr>
        <p:txBody>
          <a:bodyPr wrap="square" rtlCol="0">
            <a:spAutoFit/>
          </a:bodyPr>
          <a:lstStyle/>
          <a:p>
            <a:r>
              <a:rPr lang="ja-JP" altLang="en-US" sz="4000" dirty="0" smtClean="0">
                <a:solidFill>
                  <a:schemeClr val="accent2"/>
                </a:solidFill>
              </a:rPr>
              <a:t>★</a:t>
            </a:r>
            <a:endParaRPr kumimoji="1" lang="ja-JP" altLang="en-US" sz="4000" dirty="0">
              <a:solidFill>
                <a:schemeClr val="accent2"/>
              </a:solidFill>
            </a:endParaRPr>
          </a:p>
        </p:txBody>
      </p:sp>
      <p:sp>
        <p:nvSpPr>
          <p:cNvPr id="7" name="テキスト ボックス 6"/>
          <p:cNvSpPr txBox="1"/>
          <p:nvPr/>
        </p:nvSpPr>
        <p:spPr>
          <a:xfrm>
            <a:off x="1403648" y="2852936"/>
            <a:ext cx="720080" cy="707886"/>
          </a:xfrm>
          <a:prstGeom prst="rect">
            <a:avLst/>
          </a:prstGeom>
          <a:noFill/>
        </p:spPr>
        <p:txBody>
          <a:bodyPr wrap="square" rtlCol="0">
            <a:spAutoFit/>
          </a:bodyPr>
          <a:lstStyle/>
          <a:p>
            <a:r>
              <a:rPr lang="ja-JP" altLang="en-US" sz="4000" dirty="0" smtClean="0">
                <a:solidFill>
                  <a:schemeClr val="accent2"/>
                </a:solidFill>
              </a:rPr>
              <a:t>●</a:t>
            </a:r>
            <a:endParaRPr kumimoji="1" lang="ja-JP" altLang="en-US" sz="4000" dirty="0">
              <a:solidFill>
                <a:schemeClr val="accent2"/>
              </a:solidFill>
            </a:endParaRPr>
          </a:p>
        </p:txBody>
      </p:sp>
      <p:sp>
        <p:nvSpPr>
          <p:cNvPr id="8" name="テキスト ボックス 7"/>
          <p:cNvSpPr txBox="1"/>
          <p:nvPr/>
        </p:nvSpPr>
        <p:spPr>
          <a:xfrm>
            <a:off x="251520" y="4437112"/>
            <a:ext cx="3960440" cy="369332"/>
          </a:xfrm>
          <a:prstGeom prst="rect">
            <a:avLst/>
          </a:prstGeom>
          <a:noFill/>
        </p:spPr>
        <p:txBody>
          <a:bodyPr wrap="square" rtlCol="0">
            <a:spAutoFit/>
          </a:bodyPr>
          <a:lstStyle/>
          <a:p>
            <a:r>
              <a:rPr lang="ja-JP" altLang="en-US" dirty="0" smtClean="0">
                <a:solidFill>
                  <a:schemeClr val="accent2"/>
                </a:solidFill>
              </a:rPr>
              <a:t>★</a:t>
            </a:r>
            <a:r>
              <a:rPr kumimoji="1" lang="en-US" altLang="ja-JP" dirty="0" smtClean="0">
                <a:solidFill>
                  <a:schemeClr val="accent2"/>
                </a:solidFill>
              </a:rPr>
              <a:t>-</a:t>
            </a:r>
            <a:r>
              <a:rPr lang="ja-JP" altLang="en-US" dirty="0" smtClean="0">
                <a:solidFill>
                  <a:schemeClr val="accent2"/>
                </a:solidFill>
              </a:rPr>
              <a:t>事故</a:t>
            </a:r>
            <a:r>
              <a:rPr kumimoji="1" lang="ja-JP" altLang="en-US" dirty="0" smtClean="0">
                <a:solidFill>
                  <a:schemeClr val="accent2"/>
                </a:solidFill>
              </a:rPr>
              <a:t>　</a:t>
            </a:r>
            <a:r>
              <a:rPr lang="ja-JP" altLang="en-US" dirty="0" smtClean="0">
                <a:solidFill>
                  <a:schemeClr val="accent2"/>
                </a:solidFill>
              </a:rPr>
              <a:t>●</a:t>
            </a:r>
            <a:r>
              <a:rPr lang="en-US" altLang="ja-JP" dirty="0" smtClean="0">
                <a:solidFill>
                  <a:schemeClr val="accent2"/>
                </a:solidFill>
              </a:rPr>
              <a:t>-</a:t>
            </a:r>
            <a:r>
              <a:rPr lang="ja-JP" altLang="en-US" dirty="0" smtClean="0">
                <a:solidFill>
                  <a:schemeClr val="accent2"/>
                </a:solidFill>
              </a:rPr>
              <a:t>渋滞</a:t>
            </a:r>
            <a:endParaRPr kumimoji="1" lang="ja-JP" altLang="en-US" dirty="0">
              <a:solidFill>
                <a:schemeClr val="accent2"/>
              </a:solidFill>
            </a:endParaRPr>
          </a:p>
        </p:txBody>
      </p:sp>
      <p:sp>
        <p:nvSpPr>
          <p:cNvPr id="11" name="コンテンツ プレースホルダー 1"/>
          <p:cNvSpPr>
            <a:spLocks noGrp="1"/>
          </p:cNvSpPr>
          <p:nvPr>
            <p:ph idx="1"/>
          </p:nvPr>
        </p:nvSpPr>
        <p:spPr>
          <a:xfrm>
            <a:off x="0" y="1412776"/>
            <a:ext cx="8229600" cy="648072"/>
          </a:xfrm>
        </p:spPr>
        <p:txBody>
          <a:bodyPr>
            <a:normAutofit/>
          </a:bodyPr>
          <a:lstStyle/>
          <a:p>
            <a:pPr marL="109728" indent="0">
              <a:buNone/>
            </a:pPr>
            <a:r>
              <a:rPr lang="ja-JP" altLang="en-US" dirty="0"/>
              <a:t>開発するシステムとは</a:t>
            </a:r>
            <a:r>
              <a:rPr lang="ja-JP" altLang="en-US" dirty="0" smtClean="0"/>
              <a:t>？</a:t>
            </a:r>
            <a:endParaRPr lang="en-US" altLang="ja-JP" dirty="0" smtClean="0"/>
          </a:p>
          <a:p>
            <a:pPr marL="109728" indent="0">
              <a:buNone/>
            </a:pPr>
            <a:endParaRPr lang="ja-JP" altLang="en-US" dirty="0"/>
          </a:p>
        </p:txBody>
      </p:sp>
      <p:sp>
        <p:nvSpPr>
          <p:cNvPr id="12" name="テキスト ボックス 11"/>
          <p:cNvSpPr txBox="1"/>
          <p:nvPr/>
        </p:nvSpPr>
        <p:spPr>
          <a:xfrm>
            <a:off x="5796136" y="5157192"/>
            <a:ext cx="3816424" cy="707886"/>
          </a:xfrm>
          <a:prstGeom prst="rect">
            <a:avLst/>
          </a:prstGeom>
          <a:noFill/>
        </p:spPr>
        <p:txBody>
          <a:bodyPr wrap="square" rtlCol="0">
            <a:spAutoFit/>
          </a:bodyPr>
          <a:lstStyle/>
          <a:p>
            <a:r>
              <a:rPr kumimoji="1" lang="ja-JP" altLang="en-US" sz="2000" b="1" dirty="0" smtClean="0"/>
              <a:t>自動車が通行する予定の</a:t>
            </a:r>
            <a:endParaRPr kumimoji="1" lang="en-US" altLang="ja-JP" sz="2000" b="1" dirty="0" smtClean="0"/>
          </a:p>
          <a:p>
            <a:r>
              <a:rPr kumimoji="1" lang="ja-JP" altLang="en-US" sz="2000" b="1" dirty="0" smtClean="0"/>
              <a:t>経路上の交通状況がわかる</a:t>
            </a:r>
            <a:endParaRPr kumimoji="1" lang="ja-JP" altLang="en-US" sz="2000" b="1" dirty="0"/>
          </a:p>
        </p:txBody>
      </p:sp>
      <p:sp>
        <p:nvSpPr>
          <p:cNvPr id="13" name="右矢印 12"/>
          <p:cNvSpPr/>
          <p:nvPr/>
        </p:nvSpPr>
        <p:spPr>
          <a:xfrm>
            <a:off x="3923928" y="5013176"/>
            <a:ext cx="1584176" cy="1080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0" y="5157192"/>
            <a:ext cx="3995936" cy="707886"/>
          </a:xfrm>
          <a:prstGeom prst="rect">
            <a:avLst/>
          </a:prstGeom>
          <a:noFill/>
        </p:spPr>
        <p:txBody>
          <a:bodyPr wrap="square" rtlCol="0">
            <a:spAutoFit/>
          </a:bodyPr>
          <a:lstStyle/>
          <a:p>
            <a:r>
              <a:rPr lang="ja-JP" altLang="en-US" sz="2000" b="1" dirty="0" smtClean="0"/>
              <a:t>収集するツイートの対象を，自動車が通行する予定の経路上に絞る</a:t>
            </a:r>
            <a:endParaRPr kumimoji="1" lang="ja-JP" altLang="en-US" sz="2000" b="1" dirty="0"/>
          </a:p>
        </p:txBody>
      </p:sp>
      <p:sp>
        <p:nvSpPr>
          <p:cNvPr id="15" name="テキスト ボックス 14"/>
          <p:cNvSpPr txBox="1"/>
          <p:nvPr/>
        </p:nvSpPr>
        <p:spPr>
          <a:xfrm>
            <a:off x="3275856" y="4437112"/>
            <a:ext cx="5616624" cy="369332"/>
          </a:xfrm>
          <a:prstGeom prst="rect">
            <a:avLst/>
          </a:prstGeom>
          <a:noFill/>
        </p:spPr>
        <p:txBody>
          <a:bodyPr wrap="square" rtlCol="0">
            <a:spAutoFit/>
          </a:bodyPr>
          <a:lstStyle/>
          <a:p>
            <a:r>
              <a:rPr kumimoji="1" lang="ja-JP" altLang="en-US" dirty="0" smtClean="0"/>
              <a:t>経路上の，どこで，事故や渋滞かわからない．</a:t>
            </a:r>
            <a:endParaRPr kumimoji="1" lang="ja-JP" altLang="en-US" dirty="0"/>
          </a:p>
        </p:txBody>
      </p:sp>
      <p:sp>
        <p:nvSpPr>
          <p:cNvPr id="2" name="スライド番号プレースホルダー 1"/>
          <p:cNvSpPr>
            <a:spLocks noGrp="1"/>
          </p:cNvSpPr>
          <p:nvPr>
            <p:ph type="sldNum" sz="quarter" idx="12"/>
          </p:nvPr>
        </p:nvSpPr>
        <p:spPr/>
        <p:txBody>
          <a:bodyPr/>
          <a:lstStyle/>
          <a:p>
            <a:fld id="{B3ACB6D9-E151-4A40-BBD4-BDFCD008B389}" type="slidenum">
              <a:rPr kumimoji="1" lang="ja-JP" altLang="en-US" smtClean="0"/>
              <a:pPr/>
              <a:t>9</a:t>
            </a:fld>
            <a:endParaRPr kumimoji="1" lang="ja-JP" altLang="en-US"/>
          </a:p>
        </p:txBody>
      </p:sp>
    </p:spTree>
    <p:extLst>
      <p:ext uri="{BB962C8B-B14F-4D97-AF65-F5344CB8AC3E}">
        <p14:creationId xmlns:p14="http://schemas.microsoft.com/office/powerpoint/2010/main" val="24535376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ビジネス">
  <a:themeElements>
    <a:clrScheme name="ビジネス">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ビジネス">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ビジネス">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1126</TotalTime>
  <Words>2090</Words>
  <Application>Microsoft Office PowerPoint</Application>
  <PresentationFormat>画面に合わせる (4:3)</PresentationFormat>
  <Paragraphs>224</Paragraphs>
  <Slides>13</Slides>
  <Notes>13</Notes>
  <HiddenSlides>0</HiddenSlides>
  <MMClips>1</MMClips>
  <ScaleCrop>false</ScaleCrop>
  <HeadingPairs>
    <vt:vector size="4" baseType="variant">
      <vt:variant>
        <vt:lpstr>テーマ</vt:lpstr>
      </vt:variant>
      <vt:variant>
        <vt:i4>1</vt:i4>
      </vt:variant>
      <vt:variant>
        <vt:lpstr>スライド タイトル</vt:lpstr>
      </vt:variant>
      <vt:variant>
        <vt:i4>13</vt:i4>
      </vt:variant>
    </vt:vector>
  </HeadingPairs>
  <TitlesOfParts>
    <vt:vector size="14" baseType="lpstr">
      <vt:lpstr>ビジネス</vt:lpstr>
      <vt:lpstr>ドライブルートアシストのための ツイート収集システムの開発 </vt:lpstr>
      <vt:lpstr>目次</vt:lpstr>
      <vt:lpstr>１．背景</vt:lpstr>
      <vt:lpstr>PowerPoint プレゼンテーション</vt:lpstr>
      <vt:lpstr>PowerPoint プレゼンテーション</vt:lpstr>
      <vt:lpstr>PowerPoint プレゼンテーション</vt:lpstr>
      <vt:lpstr>2．運転支援システムの課題</vt:lpstr>
      <vt:lpstr>3．目的</vt:lpstr>
      <vt:lpstr>ドライブルートアシストのためのツイート収集システム</vt:lpstr>
      <vt:lpstr>4．手法</vt:lpstr>
      <vt:lpstr>5．プログラムの作成</vt:lpstr>
      <vt:lpstr>作成の結果</vt:lpstr>
      <vt:lpstr>6．まとめ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ドライブルートアシストのための ツイート収集 システムの開発</dc:title>
  <dc:creator>ito</dc:creator>
  <cp:lastModifiedBy>ito</cp:lastModifiedBy>
  <cp:revision>102</cp:revision>
  <dcterms:created xsi:type="dcterms:W3CDTF">2014-01-31T06:24:08Z</dcterms:created>
  <dcterms:modified xsi:type="dcterms:W3CDTF">2014-02-04T06:27:27Z</dcterms:modified>
</cp:coreProperties>
</file>